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 id="2147483662" r:id="rId2"/>
  </p:sldMasterIdLst>
  <p:notesMasterIdLst>
    <p:notesMasterId r:id="rId58"/>
  </p:notesMasterIdLst>
  <p:handoutMasterIdLst>
    <p:handoutMasterId r:id="rId59"/>
  </p:handoutMasterIdLst>
  <p:sldIdLst>
    <p:sldId id="256" r:id="rId3"/>
    <p:sldId id="280" r:id="rId4"/>
    <p:sldId id="283" r:id="rId5"/>
    <p:sldId id="281" r:id="rId6"/>
    <p:sldId id="291" r:id="rId7"/>
    <p:sldId id="297" r:id="rId8"/>
    <p:sldId id="292" r:id="rId9"/>
    <p:sldId id="282" r:id="rId10"/>
    <p:sldId id="284" r:id="rId11"/>
    <p:sldId id="328" r:id="rId12"/>
    <p:sldId id="298" r:id="rId13"/>
    <p:sldId id="299" r:id="rId14"/>
    <p:sldId id="300" r:id="rId15"/>
    <p:sldId id="315" r:id="rId16"/>
    <p:sldId id="311" r:id="rId17"/>
    <p:sldId id="329" r:id="rId18"/>
    <p:sldId id="303" r:id="rId19"/>
    <p:sldId id="313" r:id="rId20"/>
    <p:sldId id="285" r:id="rId21"/>
    <p:sldId id="316" r:id="rId22"/>
    <p:sldId id="318" r:id="rId23"/>
    <p:sldId id="320" r:id="rId24"/>
    <p:sldId id="322" r:id="rId25"/>
    <p:sldId id="321" r:id="rId26"/>
    <p:sldId id="816" r:id="rId27"/>
    <p:sldId id="305" r:id="rId28"/>
    <p:sldId id="323" r:id="rId29"/>
    <p:sldId id="319" r:id="rId30"/>
    <p:sldId id="324" r:id="rId31"/>
    <p:sldId id="306" r:id="rId32"/>
    <p:sldId id="325" r:id="rId33"/>
    <p:sldId id="817" r:id="rId34"/>
    <p:sldId id="326" r:id="rId35"/>
    <p:sldId id="327" r:id="rId36"/>
    <p:sldId id="286" r:id="rId37"/>
    <p:sldId id="810" r:id="rId38"/>
    <p:sldId id="824" r:id="rId39"/>
    <p:sldId id="811" r:id="rId40"/>
    <p:sldId id="308" r:id="rId41"/>
    <p:sldId id="812" r:id="rId42"/>
    <p:sldId id="813" r:id="rId43"/>
    <p:sldId id="815" r:id="rId44"/>
    <p:sldId id="819" r:id="rId45"/>
    <p:sldId id="287" r:id="rId46"/>
    <p:sldId id="309" r:id="rId47"/>
    <p:sldId id="818" r:id="rId48"/>
    <p:sldId id="288" r:id="rId49"/>
    <p:sldId id="296" r:id="rId50"/>
    <p:sldId id="820" r:id="rId51"/>
    <p:sldId id="293" r:id="rId52"/>
    <p:sldId id="822" r:id="rId53"/>
    <p:sldId id="821" r:id="rId54"/>
    <p:sldId id="294" r:id="rId55"/>
    <p:sldId id="295" r:id="rId56"/>
    <p:sldId id="823" r:id="rId5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FB2"/>
    <a:srgbClr val="000000"/>
    <a:srgbClr val="00A9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0528" autoAdjust="0"/>
  </p:normalViewPr>
  <p:slideViewPr>
    <p:cSldViewPr>
      <p:cViewPr varScale="1">
        <p:scale>
          <a:sx n="101" d="100"/>
          <a:sy n="101" d="100"/>
        </p:scale>
        <p:origin x="1932"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75" d="100"/>
          <a:sy n="75" d="100"/>
        </p:scale>
        <p:origin x="-20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ABA2AE-DD3E-45DF-993B-AACF736E6CA3}"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8DBEFE77-EF89-4F11-A147-E032BB0E85DD}">
      <dgm:prSet phldrT="[Text]"/>
      <dgm:spPr/>
      <dgm:t>
        <a:bodyPr/>
        <a:lstStyle/>
        <a:p>
          <a:r>
            <a:rPr lang="en-US" dirty="0"/>
            <a:t>Data Source &amp; Outcome to Predict</a:t>
          </a:r>
        </a:p>
      </dgm:t>
    </dgm:pt>
    <dgm:pt modelId="{7A6FC71E-9CA3-41E1-AB09-8CDFF867E551}" type="parTrans" cxnId="{B9D9CE72-16E4-48E6-B6F9-CEED47C3FB08}">
      <dgm:prSet/>
      <dgm:spPr/>
      <dgm:t>
        <a:bodyPr/>
        <a:lstStyle/>
        <a:p>
          <a:endParaRPr lang="en-US"/>
        </a:p>
      </dgm:t>
    </dgm:pt>
    <dgm:pt modelId="{B9C68FB2-124C-4826-B2C1-469DBFB8DA75}" type="sibTrans" cxnId="{B9D9CE72-16E4-48E6-B6F9-CEED47C3FB08}">
      <dgm:prSet/>
      <dgm:spPr/>
      <dgm:t>
        <a:bodyPr/>
        <a:lstStyle/>
        <a:p>
          <a:endParaRPr lang="en-US"/>
        </a:p>
      </dgm:t>
    </dgm:pt>
    <dgm:pt modelId="{15362EF5-CFE2-483B-BFE1-DF852FDCF7F3}">
      <dgm:prSet phldrT="[Text]"/>
      <dgm:spPr/>
      <dgm:t>
        <a:bodyPr/>
        <a:lstStyle/>
        <a:p>
          <a:r>
            <a:rPr lang="en-US" dirty="0"/>
            <a:t>Variable Selection</a:t>
          </a:r>
        </a:p>
      </dgm:t>
    </dgm:pt>
    <dgm:pt modelId="{47C98914-ADDA-4636-93D8-E2D50E58D5EB}" type="parTrans" cxnId="{45BD855B-18AD-48AE-A789-183BEDCEF15A}">
      <dgm:prSet/>
      <dgm:spPr/>
      <dgm:t>
        <a:bodyPr/>
        <a:lstStyle/>
        <a:p>
          <a:endParaRPr lang="en-US"/>
        </a:p>
      </dgm:t>
    </dgm:pt>
    <dgm:pt modelId="{7AB52800-5B89-479E-8C5B-67BD8415B808}" type="sibTrans" cxnId="{45BD855B-18AD-48AE-A789-183BEDCEF15A}">
      <dgm:prSet/>
      <dgm:spPr/>
      <dgm:t>
        <a:bodyPr/>
        <a:lstStyle/>
        <a:p>
          <a:endParaRPr lang="en-US"/>
        </a:p>
      </dgm:t>
    </dgm:pt>
    <dgm:pt modelId="{9E9FE515-1652-46C4-AC2F-4E7BA0190617}">
      <dgm:prSet phldrT="[Text]"/>
      <dgm:spPr/>
      <dgm:t>
        <a:bodyPr/>
        <a:lstStyle/>
        <a:p>
          <a:r>
            <a:rPr lang="en-US" dirty="0"/>
            <a:t>Model Creation &amp; Validation</a:t>
          </a:r>
        </a:p>
      </dgm:t>
    </dgm:pt>
    <dgm:pt modelId="{49667154-3439-461F-AA45-DC4E82A904BE}" type="parTrans" cxnId="{2C9A5BD5-5B48-4C85-B274-06FAA96D4032}">
      <dgm:prSet/>
      <dgm:spPr/>
      <dgm:t>
        <a:bodyPr/>
        <a:lstStyle/>
        <a:p>
          <a:endParaRPr lang="en-US"/>
        </a:p>
      </dgm:t>
    </dgm:pt>
    <dgm:pt modelId="{0B7AB959-11D7-4702-92BE-9B4367CB00E9}" type="sibTrans" cxnId="{2C9A5BD5-5B48-4C85-B274-06FAA96D4032}">
      <dgm:prSet/>
      <dgm:spPr/>
      <dgm:t>
        <a:bodyPr/>
        <a:lstStyle/>
        <a:p>
          <a:endParaRPr lang="en-US"/>
        </a:p>
      </dgm:t>
    </dgm:pt>
    <dgm:pt modelId="{F1FC6A74-AAC8-48B8-8213-C0B77DE9E3F9}">
      <dgm:prSet/>
      <dgm:spPr/>
      <dgm:t>
        <a:bodyPr/>
        <a:lstStyle/>
        <a:p>
          <a:r>
            <a:rPr lang="en-US" dirty="0"/>
            <a:t>External Validation &amp; Implementation</a:t>
          </a:r>
        </a:p>
      </dgm:t>
    </dgm:pt>
    <dgm:pt modelId="{94FA642A-F112-4FC9-85B1-97AE371775A0}" type="parTrans" cxnId="{251503FE-18AA-4EB7-A545-6D7DC7B7590F}">
      <dgm:prSet/>
      <dgm:spPr/>
      <dgm:t>
        <a:bodyPr/>
        <a:lstStyle/>
        <a:p>
          <a:endParaRPr lang="en-US"/>
        </a:p>
      </dgm:t>
    </dgm:pt>
    <dgm:pt modelId="{D7573E56-EDF9-4095-B653-598DD368206D}" type="sibTrans" cxnId="{251503FE-18AA-4EB7-A545-6D7DC7B7590F}">
      <dgm:prSet/>
      <dgm:spPr/>
      <dgm:t>
        <a:bodyPr/>
        <a:lstStyle/>
        <a:p>
          <a:endParaRPr lang="en-US"/>
        </a:p>
      </dgm:t>
    </dgm:pt>
    <dgm:pt modelId="{B4591E88-EE3F-4004-A161-87B5BB94C545}" type="pres">
      <dgm:prSet presAssocID="{B5ABA2AE-DD3E-45DF-993B-AACF736E6CA3}" presName="outerComposite" presStyleCnt="0">
        <dgm:presLayoutVars>
          <dgm:chMax val="5"/>
          <dgm:dir/>
          <dgm:resizeHandles val="exact"/>
        </dgm:presLayoutVars>
      </dgm:prSet>
      <dgm:spPr/>
    </dgm:pt>
    <dgm:pt modelId="{53763E08-227D-4CAD-BACC-9E228DFC1E17}" type="pres">
      <dgm:prSet presAssocID="{B5ABA2AE-DD3E-45DF-993B-AACF736E6CA3}" presName="dummyMaxCanvas" presStyleCnt="0">
        <dgm:presLayoutVars/>
      </dgm:prSet>
      <dgm:spPr/>
    </dgm:pt>
    <dgm:pt modelId="{D791E13B-2344-4CA5-8029-6651202530EF}" type="pres">
      <dgm:prSet presAssocID="{B5ABA2AE-DD3E-45DF-993B-AACF736E6CA3}" presName="FourNodes_1" presStyleLbl="node1" presStyleIdx="0" presStyleCnt="4">
        <dgm:presLayoutVars>
          <dgm:bulletEnabled val="1"/>
        </dgm:presLayoutVars>
      </dgm:prSet>
      <dgm:spPr/>
    </dgm:pt>
    <dgm:pt modelId="{BC64BB7E-063F-4061-A875-36734DB77FF3}" type="pres">
      <dgm:prSet presAssocID="{B5ABA2AE-DD3E-45DF-993B-AACF736E6CA3}" presName="FourNodes_2" presStyleLbl="node1" presStyleIdx="1" presStyleCnt="4">
        <dgm:presLayoutVars>
          <dgm:bulletEnabled val="1"/>
        </dgm:presLayoutVars>
      </dgm:prSet>
      <dgm:spPr/>
    </dgm:pt>
    <dgm:pt modelId="{02C0CB4E-CA7E-493D-BB65-0967F6F9CCCF}" type="pres">
      <dgm:prSet presAssocID="{B5ABA2AE-DD3E-45DF-993B-AACF736E6CA3}" presName="FourNodes_3" presStyleLbl="node1" presStyleIdx="2" presStyleCnt="4">
        <dgm:presLayoutVars>
          <dgm:bulletEnabled val="1"/>
        </dgm:presLayoutVars>
      </dgm:prSet>
      <dgm:spPr/>
    </dgm:pt>
    <dgm:pt modelId="{B794314B-7E7A-4850-A497-49A6326DA058}" type="pres">
      <dgm:prSet presAssocID="{B5ABA2AE-DD3E-45DF-993B-AACF736E6CA3}" presName="FourNodes_4" presStyleLbl="node1" presStyleIdx="3" presStyleCnt="4">
        <dgm:presLayoutVars>
          <dgm:bulletEnabled val="1"/>
        </dgm:presLayoutVars>
      </dgm:prSet>
      <dgm:spPr/>
    </dgm:pt>
    <dgm:pt modelId="{4B6E9F24-EC20-4541-B0F0-54DE5CE3DE93}" type="pres">
      <dgm:prSet presAssocID="{B5ABA2AE-DD3E-45DF-993B-AACF736E6CA3}" presName="FourConn_1-2" presStyleLbl="fgAccFollowNode1" presStyleIdx="0" presStyleCnt="3">
        <dgm:presLayoutVars>
          <dgm:bulletEnabled val="1"/>
        </dgm:presLayoutVars>
      </dgm:prSet>
      <dgm:spPr/>
    </dgm:pt>
    <dgm:pt modelId="{FB3E179B-83D2-4404-A283-F81E017B2BE0}" type="pres">
      <dgm:prSet presAssocID="{B5ABA2AE-DD3E-45DF-993B-AACF736E6CA3}" presName="FourConn_2-3" presStyleLbl="fgAccFollowNode1" presStyleIdx="1" presStyleCnt="3">
        <dgm:presLayoutVars>
          <dgm:bulletEnabled val="1"/>
        </dgm:presLayoutVars>
      </dgm:prSet>
      <dgm:spPr/>
    </dgm:pt>
    <dgm:pt modelId="{F97AC450-AB0F-4425-BF29-4E17C3E3AB8D}" type="pres">
      <dgm:prSet presAssocID="{B5ABA2AE-DD3E-45DF-993B-AACF736E6CA3}" presName="FourConn_3-4" presStyleLbl="fgAccFollowNode1" presStyleIdx="2" presStyleCnt="3">
        <dgm:presLayoutVars>
          <dgm:bulletEnabled val="1"/>
        </dgm:presLayoutVars>
      </dgm:prSet>
      <dgm:spPr/>
    </dgm:pt>
    <dgm:pt modelId="{19C8E1F8-A315-4051-9E6F-575770488E9C}" type="pres">
      <dgm:prSet presAssocID="{B5ABA2AE-DD3E-45DF-993B-AACF736E6CA3}" presName="FourNodes_1_text" presStyleLbl="node1" presStyleIdx="3" presStyleCnt="4">
        <dgm:presLayoutVars>
          <dgm:bulletEnabled val="1"/>
        </dgm:presLayoutVars>
      </dgm:prSet>
      <dgm:spPr/>
    </dgm:pt>
    <dgm:pt modelId="{39B3485B-E37A-422F-8165-5CEF1DD10946}" type="pres">
      <dgm:prSet presAssocID="{B5ABA2AE-DD3E-45DF-993B-AACF736E6CA3}" presName="FourNodes_2_text" presStyleLbl="node1" presStyleIdx="3" presStyleCnt="4">
        <dgm:presLayoutVars>
          <dgm:bulletEnabled val="1"/>
        </dgm:presLayoutVars>
      </dgm:prSet>
      <dgm:spPr/>
    </dgm:pt>
    <dgm:pt modelId="{ABEBAD74-61C0-4085-B312-04D450F7DF7A}" type="pres">
      <dgm:prSet presAssocID="{B5ABA2AE-DD3E-45DF-993B-AACF736E6CA3}" presName="FourNodes_3_text" presStyleLbl="node1" presStyleIdx="3" presStyleCnt="4">
        <dgm:presLayoutVars>
          <dgm:bulletEnabled val="1"/>
        </dgm:presLayoutVars>
      </dgm:prSet>
      <dgm:spPr/>
    </dgm:pt>
    <dgm:pt modelId="{1360B648-532C-4792-852D-1CC0F15DFF08}" type="pres">
      <dgm:prSet presAssocID="{B5ABA2AE-DD3E-45DF-993B-AACF736E6CA3}" presName="FourNodes_4_text" presStyleLbl="node1" presStyleIdx="3" presStyleCnt="4">
        <dgm:presLayoutVars>
          <dgm:bulletEnabled val="1"/>
        </dgm:presLayoutVars>
      </dgm:prSet>
      <dgm:spPr/>
    </dgm:pt>
  </dgm:ptLst>
  <dgm:cxnLst>
    <dgm:cxn modelId="{E3FF7503-ECC1-44F8-950F-32A2FBF83E27}" type="presOf" srcId="{15362EF5-CFE2-483B-BFE1-DF852FDCF7F3}" destId="{39B3485B-E37A-422F-8165-5CEF1DD10946}" srcOrd="1" destOrd="0" presId="urn:microsoft.com/office/officeart/2005/8/layout/vProcess5"/>
    <dgm:cxn modelId="{AF00162F-9AD3-474D-B28B-BCFE21A1646D}" type="presOf" srcId="{F1FC6A74-AAC8-48B8-8213-C0B77DE9E3F9}" destId="{1360B648-532C-4792-852D-1CC0F15DFF08}" srcOrd="1" destOrd="0" presId="urn:microsoft.com/office/officeart/2005/8/layout/vProcess5"/>
    <dgm:cxn modelId="{45BD855B-18AD-48AE-A789-183BEDCEF15A}" srcId="{B5ABA2AE-DD3E-45DF-993B-AACF736E6CA3}" destId="{15362EF5-CFE2-483B-BFE1-DF852FDCF7F3}" srcOrd="1" destOrd="0" parTransId="{47C98914-ADDA-4636-93D8-E2D50E58D5EB}" sibTransId="{7AB52800-5B89-479E-8C5B-67BD8415B808}"/>
    <dgm:cxn modelId="{C80DAB43-1BD9-49C6-9F43-7A63538A3831}" type="presOf" srcId="{7AB52800-5B89-479E-8C5B-67BD8415B808}" destId="{FB3E179B-83D2-4404-A283-F81E017B2BE0}" srcOrd="0" destOrd="0" presId="urn:microsoft.com/office/officeart/2005/8/layout/vProcess5"/>
    <dgm:cxn modelId="{A7CB0D47-44B4-4A9E-97FF-C6302B9CAE71}" type="presOf" srcId="{B9C68FB2-124C-4826-B2C1-469DBFB8DA75}" destId="{4B6E9F24-EC20-4541-B0F0-54DE5CE3DE93}" srcOrd="0" destOrd="0" presId="urn:microsoft.com/office/officeart/2005/8/layout/vProcess5"/>
    <dgm:cxn modelId="{B9D9CE72-16E4-48E6-B6F9-CEED47C3FB08}" srcId="{B5ABA2AE-DD3E-45DF-993B-AACF736E6CA3}" destId="{8DBEFE77-EF89-4F11-A147-E032BB0E85DD}" srcOrd="0" destOrd="0" parTransId="{7A6FC71E-9CA3-41E1-AB09-8CDFF867E551}" sibTransId="{B9C68FB2-124C-4826-B2C1-469DBFB8DA75}"/>
    <dgm:cxn modelId="{CE49FB7D-4DB6-44AC-A0A6-AF83D89F1ED3}" type="presOf" srcId="{0B7AB959-11D7-4702-92BE-9B4367CB00E9}" destId="{F97AC450-AB0F-4425-BF29-4E17C3E3AB8D}" srcOrd="0" destOrd="0" presId="urn:microsoft.com/office/officeart/2005/8/layout/vProcess5"/>
    <dgm:cxn modelId="{79357A87-900F-498F-8001-D22656379809}" type="presOf" srcId="{9E9FE515-1652-46C4-AC2F-4E7BA0190617}" destId="{02C0CB4E-CA7E-493D-BB65-0967F6F9CCCF}" srcOrd="0" destOrd="0" presId="urn:microsoft.com/office/officeart/2005/8/layout/vProcess5"/>
    <dgm:cxn modelId="{0CC5AF95-4D41-449E-A614-13652D457490}" type="presOf" srcId="{B5ABA2AE-DD3E-45DF-993B-AACF736E6CA3}" destId="{B4591E88-EE3F-4004-A161-87B5BB94C545}" srcOrd="0" destOrd="0" presId="urn:microsoft.com/office/officeart/2005/8/layout/vProcess5"/>
    <dgm:cxn modelId="{59A97096-F584-4106-8B44-55F9ADC562B4}" type="presOf" srcId="{F1FC6A74-AAC8-48B8-8213-C0B77DE9E3F9}" destId="{B794314B-7E7A-4850-A497-49A6326DA058}" srcOrd="0" destOrd="0" presId="urn:microsoft.com/office/officeart/2005/8/layout/vProcess5"/>
    <dgm:cxn modelId="{45FF6398-8948-4C61-9B5E-6D89C05FDFCA}" type="presOf" srcId="{8DBEFE77-EF89-4F11-A147-E032BB0E85DD}" destId="{19C8E1F8-A315-4051-9E6F-575770488E9C}" srcOrd="1" destOrd="0" presId="urn:microsoft.com/office/officeart/2005/8/layout/vProcess5"/>
    <dgm:cxn modelId="{F3B21FB3-3367-459F-B97D-2E59CBE70879}" type="presOf" srcId="{9E9FE515-1652-46C4-AC2F-4E7BA0190617}" destId="{ABEBAD74-61C0-4085-B312-04D450F7DF7A}" srcOrd="1" destOrd="0" presId="urn:microsoft.com/office/officeart/2005/8/layout/vProcess5"/>
    <dgm:cxn modelId="{184C13B8-448B-4B24-8BAB-AFDB42E34AAD}" type="presOf" srcId="{8DBEFE77-EF89-4F11-A147-E032BB0E85DD}" destId="{D791E13B-2344-4CA5-8029-6651202530EF}" srcOrd="0" destOrd="0" presId="urn:microsoft.com/office/officeart/2005/8/layout/vProcess5"/>
    <dgm:cxn modelId="{2C9A5BD5-5B48-4C85-B274-06FAA96D4032}" srcId="{B5ABA2AE-DD3E-45DF-993B-AACF736E6CA3}" destId="{9E9FE515-1652-46C4-AC2F-4E7BA0190617}" srcOrd="2" destOrd="0" parTransId="{49667154-3439-461F-AA45-DC4E82A904BE}" sibTransId="{0B7AB959-11D7-4702-92BE-9B4367CB00E9}"/>
    <dgm:cxn modelId="{C176F5D7-6621-4E2B-B25A-26A26A0F1A6A}" type="presOf" srcId="{15362EF5-CFE2-483B-BFE1-DF852FDCF7F3}" destId="{BC64BB7E-063F-4061-A875-36734DB77FF3}" srcOrd="0" destOrd="0" presId="urn:microsoft.com/office/officeart/2005/8/layout/vProcess5"/>
    <dgm:cxn modelId="{251503FE-18AA-4EB7-A545-6D7DC7B7590F}" srcId="{B5ABA2AE-DD3E-45DF-993B-AACF736E6CA3}" destId="{F1FC6A74-AAC8-48B8-8213-C0B77DE9E3F9}" srcOrd="3" destOrd="0" parTransId="{94FA642A-F112-4FC9-85B1-97AE371775A0}" sibTransId="{D7573E56-EDF9-4095-B653-598DD368206D}"/>
    <dgm:cxn modelId="{433153D9-0909-473F-9BF1-AC956C83CDFC}" type="presParOf" srcId="{B4591E88-EE3F-4004-A161-87B5BB94C545}" destId="{53763E08-227D-4CAD-BACC-9E228DFC1E17}" srcOrd="0" destOrd="0" presId="urn:microsoft.com/office/officeart/2005/8/layout/vProcess5"/>
    <dgm:cxn modelId="{02BC2149-6D83-4662-9404-F03AF1839E9F}" type="presParOf" srcId="{B4591E88-EE3F-4004-A161-87B5BB94C545}" destId="{D791E13B-2344-4CA5-8029-6651202530EF}" srcOrd="1" destOrd="0" presId="urn:microsoft.com/office/officeart/2005/8/layout/vProcess5"/>
    <dgm:cxn modelId="{44E8A16B-8D56-4C63-9DEF-6C6E7E5DC826}" type="presParOf" srcId="{B4591E88-EE3F-4004-A161-87B5BB94C545}" destId="{BC64BB7E-063F-4061-A875-36734DB77FF3}" srcOrd="2" destOrd="0" presId="urn:microsoft.com/office/officeart/2005/8/layout/vProcess5"/>
    <dgm:cxn modelId="{21F61F07-8E6D-4A09-A249-8C242D6B1680}" type="presParOf" srcId="{B4591E88-EE3F-4004-A161-87B5BB94C545}" destId="{02C0CB4E-CA7E-493D-BB65-0967F6F9CCCF}" srcOrd="3" destOrd="0" presId="urn:microsoft.com/office/officeart/2005/8/layout/vProcess5"/>
    <dgm:cxn modelId="{5B8AC9AA-6BCE-440B-A3EA-90A82BEFE13F}" type="presParOf" srcId="{B4591E88-EE3F-4004-A161-87B5BB94C545}" destId="{B794314B-7E7A-4850-A497-49A6326DA058}" srcOrd="4" destOrd="0" presId="urn:microsoft.com/office/officeart/2005/8/layout/vProcess5"/>
    <dgm:cxn modelId="{2AAA3394-47F6-4975-8259-CFDF5877C910}" type="presParOf" srcId="{B4591E88-EE3F-4004-A161-87B5BB94C545}" destId="{4B6E9F24-EC20-4541-B0F0-54DE5CE3DE93}" srcOrd="5" destOrd="0" presId="urn:microsoft.com/office/officeart/2005/8/layout/vProcess5"/>
    <dgm:cxn modelId="{18AAA6EE-A908-41A4-8F73-E7843DDC1476}" type="presParOf" srcId="{B4591E88-EE3F-4004-A161-87B5BB94C545}" destId="{FB3E179B-83D2-4404-A283-F81E017B2BE0}" srcOrd="6" destOrd="0" presId="urn:microsoft.com/office/officeart/2005/8/layout/vProcess5"/>
    <dgm:cxn modelId="{CA29700B-65E3-4F73-B407-D3C3C47588BE}" type="presParOf" srcId="{B4591E88-EE3F-4004-A161-87B5BB94C545}" destId="{F97AC450-AB0F-4425-BF29-4E17C3E3AB8D}" srcOrd="7" destOrd="0" presId="urn:microsoft.com/office/officeart/2005/8/layout/vProcess5"/>
    <dgm:cxn modelId="{0B397914-00BD-47A4-9C64-F9E43C499084}" type="presParOf" srcId="{B4591E88-EE3F-4004-A161-87B5BB94C545}" destId="{19C8E1F8-A315-4051-9E6F-575770488E9C}" srcOrd="8" destOrd="0" presId="urn:microsoft.com/office/officeart/2005/8/layout/vProcess5"/>
    <dgm:cxn modelId="{225314E6-CBAB-4A44-8F76-7D9126D7FAB0}" type="presParOf" srcId="{B4591E88-EE3F-4004-A161-87B5BB94C545}" destId="{39B3485B-E37A-422F-8165-5CEF1DD10946}" srcOrd="9" destOrd="0" presId="urn:microsoft.com/office/officeart/2005/8/layout/vProcess5"/>
    <dgm:cxn modelId="{8399BE8F-1C58-417B-8343-F7C57F1F69C6}" type="presParOf" srcId="{B4591E88-EE3F-4004-A161-87B5BB94C545}" destId="{ABEBAD74-61C0-4085-B312-04D450F7DF7A}" srcOrd="10" destOrd="0" presId="urn:microsoft.com/office/officeart/2005/8/layout/vProcess5"/>
    <dgm:cxn modelId="{CEC58FF3-6B94-4AE6-8517-FACBC0E2E0B3}" type="presParOf" srcId="{B4591E88-EE3F-4004-A161-87B5BB94C545}" destId="{1360B648-532C-4792-852D-1CC0F15DFF0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1E13B-2344-4CA5-8029-6651202530EF}">
      <dsp:nvSpPr>
        <dsp:cNvPr id="0" name=""/>
        <dsp:cNvSpPr/>
      </dsp:nvSpPr>
      <dsp:spPr>
        <a:xfrm>
          <a:off x="0" y="0"/>
          <a:ext cx="4876800" cy="89408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Data Source &amp; Outcome to Predict</a:t>
          </a:r>
        </a:p>
      </dsp:txBody>
      <dsp:txXfrm>
        <a:off x="26187" y="26187"/>
        <a:ext cx="3836467" cy="841706"/>
      </dsp:txXfrm>
    </dsp:sp>
    <dsp:sp modelId="{BC64BB7E-063F-4061-A875-36734DB77FF3}">
      <dsp:nvSpPr>
        <dsp:cNvPr id="0" name=""/>
        <dsp:cNvSpPr/>
      </dsp:nvSpPr>
      <dsp:spPr>
        <a:xfrm>
          <a:off x="408432" y="1056640"/>
          <a:ext cx="4876800" cy="89408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Variable Selection</a:t>
          </a:r>
        </a:p>
      </dsp:txBody>
      <dsp:txXfrm>
        <a:off x="434619" y="1082827"/>
        <a:ext cx="3834841" cy="841706"/>
      </dsp:txXfrm>
    </dsp:sp>
    <dsp:sp modelId="{02C0CB4E-CA7E-493D-BB65-0967F6F9CCCF}">
      <dsp:nvSpPr>
        <dsp:cNvPr id="0" name=""/>
        <dsp:cNvSpPr/>
      </dsp:nvSpPr>
      <dsp:spPr>
        <a:xfrm>
          <a:off x="810768" y="2113280"/>
          <a:ext cx="4876800" cy="89408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Model Creation &amp; Validation</a:t>
          </a:r>
        </a:p>
      </dsp:txBody>
      <dsp:txXfrm>
        <a:off x="836955" y="2139467"/>
        <a:ext cx="3840937" cy="841706"/>
      </dsp:txXfrm>
    </dsp:sp>
    <dsp:sp modelId="{B794314B-7E7A-4850-A497-49A6326DA058}">
      <dsp:nvSpPr>
        <dsp:cNvPr id="0" name=""/>
        <dsp:cNvSpPr/>
      </dsp:nvSpPr>
      <dsp:spPr>
        <a:xfrm>
          <a:off x="1219200" y="3169919"/>
          <a:ext cx="4876800" cy="89408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External Validation &amp; Implementation</a:t>
          </a:r>
        </a:p>
      </dsp:txBody>
      <dsp:txXfrm>
        <a:off x="1245387" y="3196106"/>
        <a:ext cx="3834841" cy="841706"/>
      </dsp:txXfrm>
    </dsp:sp>
    <dsp:sp modelId="{4B6E9F24-EC20-4541-B0F0-54DE5CE3DE93}">
      <dsp:nvSpPr>
        <dsp:cNvPr id="0" name=""/>
        <dsp:cNvSpPr/>
      </dsp:nvSpPr>
      <dsp:spPr>
        <a:xfrm>
          <a:off x="4295647" y="684783"/>
          <a:ext cx="581152" cy="581152"/>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426406" y="684783"/>
        <a:ext cx="319634" cy="437317"/>
      </dsp:txXfrm>
    </dsp:sp>
    <dsp:sp modelId="{FB3E179B-83D2-4404-A283-F81E017B2BE0}">
      <dsp:nvSpPr>
        <dsp:cNvPr id="0" name=""/>
        <dsp:cNvSpPr/>
      </dsp:nvSpPr>
      <dsp:spPr>
        <a:xfrm>
          <a:off x="4704080" y="1741423"/>
          <a:ext cx="581152" cy="581152"/>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834839" y="1741423"/>
        <a:ext cx="319634" cy="437317"/>
      </dsp:txXfrm>
    </dsp:sp>
    <dsp:sp modelId="{F97AC450-AB0F-4425-BF29-4E17C3E3AB8D}">
      <dsp:nvSpPr>
        <dsp:cNvPr id="0" name=""/>
        <dsp:cNvSpPr/>
      </dsp:nvSpPr>
      <dsp:spPr>
        <a:xfrm>
          <a:off x="5106415" y="2798064"/>
          <a:ext cx="581152" cy="581152"/>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237174" y="2798064"/>
        <a:ext cx="319634" cy="43731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43423D-D253-3B80-4C3F-304CE4CB691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itchFamily="34" charset="0"/>
                <a:ea typeface="+mn-ea"/>
                <a:cs typeface="Arial" charset="0"/>
              </a:defRPr>
            </a:lvl1pPr>
          </a:lstStyle>
          <a:p>
            <a:pPr>
              <a:defRPr/>
            </a:pPr>
            <a:endParaRPr lang="en-US"/>
          </a:p>
        </p:txBody>
      </p:sp>
      <p:sp>
        <p:nvSpPr>
          <p:cNvPr id="3" name="Date Placeholder 2">
            <a:extLst>
              <a:ext uri="{FF2B5EF4-FFF2-40B4-BE49-F238E27FC236}">
                <a16:creationId xmlns:a16="http://schemas.microsoft.com/office/drawing/2014/main" id="{5FE22C72-B64E-58F6-27ED-9E757333BC16}"/>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panose="020B0604020202020204" pitchFamily="34" charset="0"/>
              </a:defRPr>
            </a:lvl1pPr>
          </a:lstStyle>
          <a:p>
            <a:pPr>
              <a:defRPr/>
            </a:pPr>
            <a:fld id="{64213980-F31E-434D-9B0E-6BF3EFBC4369}" type="datetimeFigureOut">
              <a:rPr lang="en-US" altLang="en-US"/>
              <a:pPr>
                <a:defRPr/>
              </a:pPr>
              <a:t>2/23/2024</a:t>
            </a:fld>
            <a:endParaRPr lang="en-US" altLang="en-US"/>
          </a:p>
        </p:txBody>
      </p:sp>
      <p:sp>
        <p:nvSpPr>
          <p:cNvPr id="4" name="Footer Placeholder 3">
            <a:extLst>
              <a:ext uri="{FF2B5EF4-FFF2-40B4-BE49-F238E27FC236}">
                <a16:creationId xmlns:a16="http://schemas.microsoft.com/office/drawing/2014/main" id="{A0020F12-F7FF-A4BB-1341-2368432F12F1}"/>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itchFamily="34" charset="0"/>
                <a:ea typeface="+mn-ea"/>
                <a:cs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5F90A996-5E7E-FF43-EE15-DC2D461DA7AD}"/>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pPr>
              <a:defRPr/>
            </a:pPr>
            <a:fld id="{54E8A554-F6BC-4160-8B2E-47FED12D431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E9CBD6-36D7-17F4-0DE1-3BA12867386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AF5B66ED-0CB1-9981-FCA4-730D709EF78D}"/>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panose="020B0604020202020204" pitchFamily="34" charset="0"/>
              </a:defRPr>
            </a:lvl1pPr>
          </a:lstStyle>
          <a:p>
            <a:pPr>
              <a:defRPr/>
            </a:pPr>
            <a:fld id="{528C7972-C3E4-4CEB-A6A8-F0D25F9A2563}" type="datetimeFigureOut">
              <a:rPr lang="en-US" altLang="en-US"/>
              <a:pPr>
                <a:defRPr/>
              </a:pPr>
              <a:t>2/23/2024</a:t>
            </a:fld>
            <a:endParaRPr lang="en-US" altLang="en-US"/>
          </a:p>
        </p:txBody>
      </p:sp>
      <p:sp>
        <p:nvSpPr>
          <p:cNvPr id="4" name="Slide Image Placeholder 3">
            <a:extLst>
              <a:ext uri="{FF2B5EF4-FFF2-40B4-BE49-F238E27FC236}">
                <a16:creationId xmlns:a16="http://schemas.microsoft.com/office/drawing/2014/main" id="{81DAF9B0-CF05-AD4D-DFDC-14A4D234DB5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1321941-8B98-19FC-4DFC-531D84B044C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662548A-C2F2-52A5-1473-5273FF7F3E2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36CC3A31-9738-4C14-94EA-3B4CA3807FF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pPr>
              <a:defRPr/>
            </a:pPr>
            <a:fld id="{4AB1AB3C-7156-4729-8493-1EE208E0EB0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umentation.sas.com/doc/en/vdmmlcdc/8.4/vdmmlref/n13ok4xxdx6368n1x2rjo9tnr6w0.ht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lexjansen.com/sesug/2019/SESUG2019_Paper-242_Final_PDF.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nlinelibrary.wiley.com/doi/abs/10.1002/sim.3177?casa_token=HHkVIMnq1DgAAAAA:3hWF0qstXPVBM8VL0c44LNUCif_m8fuO5DlWGfZppNuhBdgFemTuKVrN5PQOURARokgprJIHoP8d"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doi.org/10.1002/sim.317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a:t>
            </a:r>
            <a:r>
              <a:rPr lang="en-US" dirty="0" err="1"/>
              <a:t>apgar</a:t>
            </a:r>
            <a:r>
              <a:rPr lang="en-US" dirty="0"/>
              <a:t> score</a:t>
            </a:r>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11</a:t>
            </a:fld>
            <a:endParaRPr lang="en-US" altLang="en-US"/>
          </a:p>
        </p:txBody>
      </p:sp>
    </p:spTree>
    <p:extLst>
      <p:ext uri="{BB962C8B-B14F-4D97-AF65-F5344CB8AC3E}">
        <p14:creationId xmlns:p14="http://schemas.microsoft.com/office/powerpoint/2010/main" val="45964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forward is for having a lot of variables whereas backwards works better with a smaller number of variables </a:t>
            </a:r>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12</a:t>
            </a:fld>
            <a:endParaRPr lang="en-US" altLang="en-US"/>
          </a:p>
        </p:txBody>
      </p:sp>
    </p:spTree>
    <p:extLst>
      <p:ext uri="{BB962C8B-B14F-4D97-AF65-F5344CB8AC3E}">
        <p14:creationId xmlns:p14="http://schemas.microsoft.com/office/powerpoint/2010/main" val="288604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stepwise regression does not handle collinearity well </a:t>
            </a:r>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13</a:t>
            </a:fld>
            <a:endParaRPr lang="en-US" altLang="en-US"/>
          </a:p>
        </p:txBody>
      </p:sp>
    </p:spTree>
    <p:extLst>
      <p:ext uri="{BB962C8B-B14F-4D97-AF65-F5344CB8AC3E}">
        <p14:creationId xmlns:p14="http://schemas.microsoft.com/office/powerpoint/2010/main" val="2355821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 dirty="0"/>
              <a:t>This is a like “refined” all models selection approach. Like an all models approach, you (or better yet your program) are fitting every single possible model but unlike a general all models approach, you are applying some kind of criteria for what you consider best upfront– like the global chi-square score or highest R2, so you will get more refined results instead of all possible results. </a:t>
            </a:r>
          </a:p>
          <a:p>
            <a:pPr marL="0" lvl="0" indent="0" algn="l" rtl="0">
              <a:spcBef>
                <a:spcPts val="0"/>
              </a:spcBef>
              <a:spcAft>
                <a:spcPts val="0"/>
              </a:spcAft>
              <a:buNone/>
            </a:pPr>
            <a:r>
              <a:rPr lang="en" dirty="0"/>
              <a:t>Best subset is not recommended for large datasets due to the computational expense. In fact, SAS won’t even run past a certain number of variables.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15</a:t>
            </a:fld>
            <a:endParaRPr lang="en-US" altLang="en-US"/>
          </a:p>
        </p:txBody>
      </p:sp>
    </p:spTree>
    <p:extLst>
      <p:ext uri="{BB962C8B-B14F-4D97-AF65-F5344CB8AC3E}">
        <p14:creationId xmlns:p14="http://schemas.microsoft.com/office/powerpoint/2010/main" val="55396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LASSO doesn’t handle multicollinearity well because it tends to randomly pick one of the effects and leave out the rest which may not be optimal for prediction. </a:t>
            </a:r>
          </a:p>
          <a:p>
            <a:pPr marL="0" lvl="0" indent="0" algn="l" rtl="0">
              <a:spcBef>
                <a:spcPts val="0"/>
              </a:spcBef>
              <a:spcAft>
                <a:spcPts val="0"/>
              </a:spcAft>
              <a:buClr>
                <a:schemeClr val="dk1"/>
              </a:buClr>
              <a:buSzPts val="1100"/>
              <a:buFont typeface="Arial"/>
              <a:buNone/>
            </a:pPr>
            <a:r>
              <a:rPr lang="en-US" dirty="0">
                <a:solidFill>
                  <a:schemeClr val="dk1"/>
                </a:solidFill>
              </a:rPr>
              <a:t>Ridge regression should not be used for variable selection because it doesn’t perform variable selection but to talk about elastic net, we have to talk about ridge first. Because ridge does not shrink any of the coefficients to zero, just very close to it, you will still have all the predictors you threw in and you will have very small coefficients to interpret and deal with.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more predictors are added in a model, this will increase the likelihood of overfitting the data. Which decreases the accuracy and quality of the model.   </a:t>
            </a:r>
          </a:p>
          <a:p>
            <a:pPr marL="0" lvl="0" indent="0" algn="l" rtl="0">
              <a:spcBef>
                <a:spcPts val="0"/>
              </a:spcBef>
              <a:spcAft>
                <a:spcPts val="0"/>
              </a:spcAft>
              <a:buNone/>
            </a:pPr>
            <a:r>
              <a:rPr lang="en-US" dirty="0"/>
              <a:t>Regularization techniques is used to reduce regression estimates towards zero. Stepwise, backward and forward approaches procedure regression coefficient estimates that are too large in absolute value. </a:t>
            </a:r>
          </a:p>
          <a:p>
            <a:pPr marL="457200" lvl="0" indent="-298450" algn="l" rtl="0">
              <a:spcBef>
                <a:spcPts val="0"/>
              </a:spcBef>
              <a:spcAft>
                <a:spcPts val="0"/>
              </a:spcAft>
              <a:buSzPts val="1100"/>
              <a:buChar char="-"/>
            </a:pPr>
            <a:r>
              <a:rPr lang="en-US" dirty="0"/>
              <a:t>Lasso is used in SAS Proc GLMSELECT.  </a:t>
            </a:r>
          </a:p>
          <a:p>
            <a:pPr marL="0" lvl="0" indent="0" algn="l" rtl="0">
              <a:spcBef>
                <a:spcPts val="0"/>
              </a:spcBef>
              <a:spcAft>
                <a:spcPts val="0"/>
              </a:spcAft>
              <a:buNone/>
            </a:pPr>
            <a:endParaRPr lang="en-US" dirty="0"/>
          </a:p>
          <a:p>
            <a:pPr marL="0" lvl="0" indent="0" algn="l" rtl="0">
              <a:spcBef>
                <a:spcPts val="480"/>
              </a:spcBef>
              <a:spcAft>
                <a:spcPts val="0"/>
              </a:spcAft>
              <a:buClr>
                <a:schemeClr val="dk1"/>
              </a:buClr>
              <a:buSzPts val="2400"/>
              <a:buFont typeface="Arial"/>
              <a:buNone/>
            </a:pPr>
            <a:r>
              <a:rPr lang="en-US" sz="900" dirty="0">
                <a:solidFill>
                  <a:schemeClr val="dk1"/>
                </a:solidFill>
              </a:rPr>
              <a:t>Reference Links: </a:t>
            </a:r>
            <a:r>
              <a:rPr lang="en-US" sz="900" u="sng" dirty="0">
                <a:solidFill>
                  <a:srgbClr val="0097A7"/>
                </a:solidFill>
                <a:hlinkClick r:id="rId3">
                  <a:extLst>
                    <a:ext uri="{A12FA001-AC4F-418D-AE19-62706E023703}">
                      <ahyp:hlinkClr xmlns:ahyp="http://schemas.microsoft.com/office/drawing/2018/hyperlinkcolor" val="tx"/>
                    </a:ext>
                  </a:extLst>
                </a:hlinkClick>
              </a:rPr>
              <a:t>https://documentation.sas.com/doc/en/vdmmlcdc/8.4/vdmmlref/n13ok4xxdx6368n1x2rjo9tnr6w0.htm</a:t>
            </a:r>
            <a:r>
              <a:rPr lang="en-US" sz="900" dirty="0">
                <a:solidFill>
                  <a:schemeClr val="dk1"/>
                </a:solidFill>
              </a:rPr>
              <a:t> </a:t>
            </a:r>
          </a:p>
          <a:p>
            <a:pPr marL="0" lvl="0" indent="0" algn="l" rtl="0">
              <a:spcBef>
                <a:spcPts val="480"/>
              </a:spcBef>
              <a:spcAft>
                <a:spcPts val="0"/>
              </a:spcAft>
              <a:buClr>
                <a:schemeClr val="dk1"/>
              </a:buClr>
              <a:buSzPts val="2400"/>
              <a:buFont typeface="Arial"/>
              <a:buNone/>
            </a:pPr>
            <a:r>
              <a:rPr lang="en-US" sz="900" dirty="0">
                <a:solidFill>
                  <a:schemeClr val="dk1"/>
                </a:solidFill>
              </a:rPr>
              <a:t>Taken from notes from BUSPH BS 805:Intermediate Statistical computing and Regression analysis. </a:t>
            </a:r>
          </a:p>
          <a:p>
            <a:pPr marL="0" lvl="0" indent="0" algn="l" rtl="0">
              <a:spcBef>
                <a:spcPts val="480"/>
              </a:spcBef>
              <a:spcAft>
                <a:spcPts val="0"/>
              </a:spcAft>
              <a:buClr>
                <a:schemeClr val="dk1"/>
              </a:buClr>
              <a:buSzPts val="2400"/>
              <a:buFont typeface="Arial"/>
              <a:buNone/>
            </a:pPr>
            <a:r>
              <a:rPr lang="en-US" sz="900" u="sng" dirty="0">
                <a:solidFill>
                  <a:srgbClr val="0097A7"/>
                </a:solidFill>
                <a:hlinkClick r:id="rId4">
                  <a:extLst>
                    <a:ext uri="{A12FA001-AC4F-418D-AE19-62706E023703}">
                      <ahyp:hlinkClr xmlns:ahyp="http://schemas.microsoft.com/office/drawing/2018/hyperlinkcolor" val="tx"/>
                    </a:ext>
                  </a:extLst>
                </a:hlinkClick>
              </a:rPr>
              <a:t>https://www.lexjansen.com/sesug/2019/SESUG2019_Paper-242_Final_PDF.pdf</a:t>
            </a:r>
            <a:r>
              <a:rPr lang="en-US" sz="900" dirty="0">
                <a:solidFill>
                  <a:schemeClr val="dk1"/>
                </a:solidFill>
              </a:rPr>
              <a:t> (p.12)</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17</a:t>
            </a:fld>
            <a:endParaRPr lang="en-US" altLang="en-US"/>
          </a:p>
        </p:txBody>
      </p:sp>
    </p:spTree>
    <p:extLst>
      <p:ext uri="{BB962C8B-B14F-4D97-AF65-F5344CB8AC3E}">
        <p14:creationId xmlns:p14="http://schemas.microsoft.com/office/powerpoint/2010/main" val="3709193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4FC37-3395-4BC4-A450-92BC89A4B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2A25A-0172-D76C-6409-B73F8035E5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EBCD2-C7D7-6D5D-CD8A-9F59D827A0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5A7DB0-3017-2774-5156-AB3D19E8543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B1AB3C-7156-4729-8493-1EE208E0EB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55732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23</a:t>
            </a:fld>
            <a:endParaRPr lang="en-US" altLang="en-US"/>
          </a:p>
        </p:txBody>
      </p:sp>
    </p:spTree>
    <p:extLst>
      <p:ext uri="{BB962C8B-B14F-4D97-AF65-F5344CB8AC3E}">
        <p14:creationId xmlns:p14="http://schemas.microsoft.com/office/powerpoint/2010/main" val="415467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b="0" i="0" dirty="0">
                <a:solidFill>
                  <a:srgbClr val="333333"/>
                </a:solidFill>
                <a:effectLst/>
                <a:latin typeface="inherit"/>
              </a:rPr>
              <a:t>Riley R D</a:t>
            </a:r>
            <a:r>
              <a:rPr lang="en-US" b="0" i="0" dirty="0">
                <a:solidFill>
                  <a:srgbClr val="333333"/>
                </a:solidFill>
                <a:effectLst/>
                <a:latin typeface="interfaceregular"/>
              </a:rPr>
              <a:t>, </a:t>
            </a:r>
            <a:r>
              <a:rPr lang="en-US" b="0" i="0" dirty="0">
                <a:solidFill>
                  <a:srgbClr val="333333"/>
                </a:solidFill>
                <a:effectLst/>
                <a:latin typeface="inherit"/>
              </a:rPr>
              <a:t>Ensor J</a:t>
            </a:r>
            <a:r>
              <a:rPr lang="en-US" b="0" i="0" dirty="0">
                <a:solidFill>
                  <a:srgbClr val="333333"/>
                </a:solidFill>
                <a:effectLst/>
                <a:latin typeface="interfaceregular"/>
              </a:rPr>
              <a:t>, </a:t>
            </a:r>
            <a:r>
              <a:rPr lang="en-US" b="0" i="0" dirty="0">
                <a:solidFill>
                  <a:srgbClr val="333333"/>
                </a:solidFill>
                <a:effectLst/>
                <a:latin typeface="inherit"/>
              </a:rPr>
              <a:t>Snell K I E</a:t>
            </a:r>
            <a:r>
              <a:rPr lang="en-US" b="0" i="0" dirty="0">
                <a:solidFill>
                  <a:srgbClr val="333333"/>
                </a:solidFill>
                <a:effectLst/>
                <a:latin typeface="interfaceregular"/>
              </a:rPr>
              <a:t>, </a:t>
            </a:r>
            <a:r>
              <a:rPr lang="en-US" b="0" i="0" dirty="0">
                <a:solidFill>
                  <a:srgbClr val="333333"/>
                </a:solidFill>
                <a:effectLst/>
                <a:latin typeface="inherit"/>
              </a:rPr>
              <a:t>Harrell F E</a:t>
            </a:r>
            <a:r>
              <a:rPr lang="en-US" b="0" i="0" dirty="0">
                <a:solidFill>
                  <a:srgbClr val="333333"/>
                </a:solidFill>
                <a:effectLst/>
                <a:latin typeface="interfaceregular"/>
              </a:rPr>
              <a:t>, </a:t>
            </a:r>
            <a:r>
              <a:rPr lang="en-US" b="0" i="0" dirty="0">
                <a:solidFill>
                  <a:srgbClr val="333333"/>
                </a:solidFill>
                <a:effectLst/>
                <a:latin typeface="inherit"/>
              </a:rPr>
              <a:t>Martin G P</a:t>
            </a:r>
            <a:r>
              <a:rPr lang="en-US" b="0" i="0" dirty="0">
                <a:solidFill>
                  <a:srgbClr val="333333"/>
                </a:solidFill>
                <a:effectLst/>
                <a:latin typeface="interfaceregular"/>
              </a:rPr>
              <a:t>, </a:t>
            </a:r>
            <a:r>
              <a:rPr lang="en-US" b="0" i="0" dirty="0" err="1">
                <a:solidFill>
                  <a:srgbClr val="333333"/>
                </a:solidFill>
                <a:effectLst/>
                <a:latin typeface="inherit"/>
              </a:rPr>
              <a:t>Reitsma</a:t>
            </a:r>
            <a:r>
              <a:rPr lang="en-US" b="0" i="0" dirty="0">
                <a:solidFill>
                  <a:srgbClr val="333333"/>
                </a:solidFill>
                <a:effectLst/>
                <a:latin typeface="inherit"/>
              </a:rPr>
              <a:t> J B</a:t>
            </a:r>
            <a:r>
              <a:rPr lang="en-US" b="0" i="0" dirty="0">
                <a:solidFill>
                  <a:srgbClr val="333333"/>
                </a:solidFill>
                <a:effectLst/>
                <a:latin typeface="interfaceregular"/>
              </a:rPr>
              <a:t> et al. Calculating the sample size required for developing a clinical prediction model </a:t>
            </a:r>
            <a:r>
              <a:rPr lang="en-US" b="0" i="1" dirty="0">
                <a:solidFill>
                  <a:srgbClr val="333333"/>
                </a:solidFill>
                <a:effectLst/>
                <a:latin typeface="inherit"/>
              </a:rPr>
              <a:t>BMJ </a:t>
            </a:r>
            <a:r>
              <a:rPr lang="en-US" b="0" i="0" dirty="0">
                <a:solidFill>
                  <a:srgbClr val="555555"/>
                </a:solidFill>
                <a:effectLst/>
                <a:latin typeface="inherit"/>
              </a:rPr>
              <a:t>2020; </a:t>
            </a:r>
            <a:r>
              <a:rPr lang="en-US" b="0" i="0" dirty="0">
                <a:solidFill>
                  <a:srgbClr val="333333"/>
                </a:solidFill>
                <a:effectLst/>
                <a:latin typeface="inherit"/>
              </a:rPr>
              <a:t>368 :m441 </a:t>
            </a:r>
            <a:r>
              <a:rPr lang="en-US" b="0" i="0" dirty="0">
                <a:solidFill>
                  <a:srgbClr val="333333"/>
                </a:solidFill>
                <a:effectLst/>
                <a:latin typeface="interfaceregular"/>
              </a:rPr>
              <a:t>doi:10.1136/bmj.m441</a:t>
            </a:r>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49</a:t>
            </a:fld>
            <a:endParaRPr lang="en-US" altLang="en-US"/>
          </a:p>
        </p:txBody>
      </p:sp>
    </p:spTree>
    <p:extLst>
      <p:ext uri="{BB962C8B-B14F-4D97-AF65-F5344CB8AC3E}">
        <p14:creationId xmlns:p14="http://schemas.microsoft.com/office/powerpoint/2010/main" val="4170930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u="sng" dirty="0">
                <a:solidFill>
                  <a:srgbClr val="0000FF"/>
                </a:solidFill>
                <a:effectLst/>
                <a:latin typeface="Aptos" panose="020B0004020202020204" pitchFamily="34" charset="0"/>
                <a:ea typeface="Aptos" panose="020B0004020202020204" pitchFamily="34" charset="0"/>
                <a:cs typeface="Aptos" panose="020B0004020202020204" pitchFamily="34" charset="0"/>
                <a:hlinkClick r:id="rId3"/>
              </a:rPr>
              <a:t>https://onlinelibrary.wiley.com/doi/abs/10.1002/sim.3177?casa_token=HHkVIMnq1DgAAAAA:3hWF0qstXPVBM8VL0c44LNUCif_m8fuO5DlWGfZppNuhBdgFemTuKVrN5PQOURARokgprJIHoP8d</a:t>
            </a:r>
            <a:endParaRPr lang="en-US" sz="1800" dirty="0">
              <a:effectLst/>
              <a:latin typeface="Aptos" panose="020B0004020202020204" pitchFamily="34" charset="0"/>
              <a:ea typeface="Aptos" panose="020B0004020202020204" pitchFamily="34" charset="0"/>
              <a:cs typeface="Aptos" panose="020B0004020202020204" pitchFamily="34" charset="0"/>
            </a:endParaRPr>
          </a:p>
          <a:p>
            <a:r>
              <a:rPr lang="en-US" b="0" i="0" dirty="0">
                <a:solidFill>
                  <a:srgbClr val="1C1D1E"/>
                </a:solidFill>
                <a:effectLst/>
                <a:latin typeface="Open Sans" panose="020B0606030504020204" pitchFamily="34" charset="0"/>
              </a:rPr>
              <a:t>Wood, A.M., White, I.R. and Royston, P. (2008), How should variable selection be performed with multiply imputed data?. Statist. Med., 27: 3227-3246. </a:t>
            </a:r>
            <a:r>
              <a:rPr lang="en-US" b="0" i="0" u="none" strike="noStrike" dirty="0">
                <a:effectLst/>
                <a:latin typeface="Open Sans" panose="020B0606030504020204" pitchFamily="34" charset="0"/>
                <a:hlinkClick r:id="rId4"/>
              </a:rPr>
              <a:t>https://doi.org/10.1002/sim.3177</a:t>
            </a:r>
            <a:endParaRPr lang="en-US" dirty="0"/>
          </a:p>
        </p:txBody>
      </p:sp>
      <p:sp>
        <p:nvSpPr>
          <p:cNvPr id="4" name="Slide Number Placeholder 3"/>
          <p:cNvSpPr>
            <a:spLocks noGrp="1"/>
          </p:cNvSpPr>
          <p:nvPr>
            <p:ph type="sldNum" sz="quarter" idx="5"/>
          </p:nvPr>
        </p:nvSpPr>
        <p:spPr/>
        <p:txBody>
          <a:bodyPr/>
          <a:lstStyle/>
          <a:p>
            <a:pPr>
              <a:defRPr/>
            </a:pPr>
            <a:fld id="{4AB1AB3C-7156-4729-8493-1EE208E0EB08}" type="slidenum">
              <a:rPr lang="en-US" altLang="en-US" smtClean="0"/>
              <a:pPr>
                <a:defRPr/>
              </a:pPr>
              <a:t>52</a:t>
            </a:fld>
            <a:endParaRPr lang="en-US" altLang="en-US"/>
          </a:p>
        </p:txBody>
      </p:sp>
    </p:spTree>
    <p:extLst>
      <p:ext uri="{BB962C8B-B14F-4D97-AF65-F5344CB8AC3E}">
        <p14:creationId xmlns:p14="http://schemas.microsoft.com/office/powerpoint/2010/main" val="2791708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0DF1774-705D-D4EA-3181-FD00CE8902BF}"/>
              </a:ext>
            </a:extLst>
          </p:cNvPr>
          <p:cNvSpPr>
            <a:spLocks/>
          </p:cNvSpPr>
          <p:nvPr/>
        </p:nvSpPr>
        <p:spPr bwMode="auto">
          <a:xfrm>
            <a:off x="371475" y="63849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 name="object 3">
            <a:extLst>
              <a:ext uri="{FF2B5EF4-FFF2-40B4-BE49-F238E27FC236}">
                <a16:creationId xmlns:a16="http://schemas.microsoft.com/office/drawing/2014/main" id="{1FE61755-AD3A-544C-6AE6-92FD1F8CC410}"/>
              </a:ext>
            </a:extLst>
          </p:cNvPr>
          <p:cNvSpPr>
            <a:spLocks/>
          </p:cNvSpPr>
          <p:nvPr/>
        </p:nvSpPr>
        <p:spPr bwMode="auto">
          <a:xfrm>
            <a:off x="371475" y="61436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2">
            <a:extLst>
              <a:ext uri="{FF2B5EF4-FFF2-40B4-BE49-F238E27FC236}">
                <a16:creationId xmlns:a16="http://schemas.microsoft.com/office/drawing/2014/main" id="{73F0A382-18D8-28B6-BD0C-AA34899284BE}"/>
              </a:ext>
            </a:extLst>
          </p:cNvPr>
          <p:cNvSpPr>
            <a:spLocks/>
          </p:cNvSpPr>
          <p:nvPr userDrawn="1"/>
        </p:nvSpPr>
        <p:spPr bwMode="auto">
          <a:xfrm>
            <a:off x="371475" y="63849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 name="object 3">
            <a:extLst>
              <a:ext uri="{FF2B5EF4-FFF2-40B4-BE49-F238E27FC236}">
                <a16:creationId xmlns:a16="http://schemas.microsoft.com/office/drawing/2014/main" id="{AF314802-06C2-0063-CFC5-339FF07BA3EB}"/>
              </a:ext>
            </a:extLst>
          </p:cNvPr>
          <p:cNvSpPr>
            <a:spLocks/>
          </p:cNvSpPr>
          <p:nvPr userDrawn="1"/>
        </p:nvSpPr>
        <p:spPr bwMode="auto">
          <a:xfrm>
            <a:off x="371475" y="61436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8" name="Picture 9">
            <a:extLst>
              <a:ext uri="{FF2B5EF4-FFF2-40B4-BE49-F238E27FC236}">
                <a16:creationId xmlns:a16="http://schemas.microsoft.com/office/drawing/2014/main" id="{787EBF51-6CA2-543B-4A48-CCBF204FCCED}"/>
              </a:ext>
            </a:extLst>
          </p:cNvPr>
          <p:cNvPicPr>
            <a:picLocks noChangeAspect="1"/>
          </p:cNvPicPr>
          <p:nvPr userDrawn="1"/>
        </p:nvPicPr>
        <p:blipFill>
          <a:blip r:embed="rId2">
            <a:extLst>
              <a:ext uri="{28A0092B-C50C-407E-A947-70E740481C1C}">
                <a14:useLocalDpi xmlns:a14="http://schemas.microsoft.com/office/drawing/2010/main" val="0"/>
              </a:ext>
            </a:extLst>
          </a:blip>
          <a:srcRect l="-1086" r="59782"/>
          <a:stretch>
            <a:fillRect/>
          </a:stretch>
        </p:blipFill>
        <p:spPr bwMode="auto">
          <a:xfrm>
            <a:off x="6164263" y="533400"/>
            <a:ext cx="22018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a:extLst>
              <a:ext uri="{FF2B5EF4-FFF2-40B4-BE49-F238E27FC236}">
                <a16:creationId xmlns:a16="http://schemas.microsoft.com/office/drawing/2014/main" id="{762C4184-38D4-DF50-7280-4EF035582B2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875" y="3684588"/>
            <a:ext cx="7588250" cy="4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6DA3E8E6-247B-AFBA-B9D2-B12CF359342F}"/>
              </a:ext>
            </a:extLst>
          </p:cNvPr>
          <p:cNvPicPr>
            <a:picLocks noChangeAspect="1"/>
          </p:cNvPicPr>
          <p:nvPr userDrawn="1"/>
        </p:nvPicPr>
        <p:blipFill>
          <a:blip r:embed="rId2">
            <a:extLst>
              <a:ext uri="{28A0092B-C50C-407E-A947-70E740481C1C}">
                <a14:useLocalDpi xmlns:a14="http://schemas.microsoft.com/office/drawing/2010/main" val="0"/>
              </a:ext>
            </a:extLst>
          </a:blip>
          <a:srcRect l="52271" r="-1131"/>
          <a:stretch>
            <a:fillRect/>
          </a:stretch>
        </p:blipFill>
        <p:spPr bwMode="auto">
          <a:xfrm>
            <a:off x="685800" y="533400"/>
            <a:ext cx="2490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3600"/>
            <a:ext cx="7772400" cy="1470025"/>
          </a:xfrm>
        </p:spPr>
        <p:txBody>
          <a:bodyPr>
            <a:normAutofit/>
          </a:bodyPr>
          <a:lstStyle>
            <a:lvl1pPr algn="l">
              <a:defRPr sz="2800" baseline="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7772400" cy="1371600"/>
          </a:xfrm>
        </p:spPr>
        <p:txBody>
          <a:bodyPr>
            <a:normAutofit/>
          </a:bodyPr>
          <a:lstStyle>
            <a:lvl1pPr marL="0" indent="0" algn="l">
              <a:buNone/>
              <a:defRPr sz="24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9527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opt3">
  <p:cSld name="Title and Content opt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7924800" y="6383179"/>
            <a:ext cx="762000" cy="246221"/>
          </a:xfrm>
          <a:prstGeom prst="rect">
            <a:avLst/>
          </a:prstGeom>
          <a:noFill/>
          <a:ln>
            <a:noFill/>
          </a:ln>
        </p:spPr>
        <p:txBody>
          <a:bodyPr spcFirstLastPara="1" wrap="square" lIns="91425" tIns="45700" rIns="91425" bIns="45700" anchor="t" anchorCtr="0">
            <a:normAutofit/>
          </a:bodyPr>
          <a:lstStyle>
            <a:lvl1pPr marL="0" lvl="0" indent="0" algn="r">
              <a:spcBef>
                <a:spcPts val="0"/>
              </a:spcBef>
              <a:buNone/>
              <a:defRPr sz="1000" b="1">
                <a:solidFill>
                  <a:srgbClr val="A5A5A5"/>
                </a:solidFill>
                <a:latin typeface="Arial Rounded"/>
                <a:ea typeface="Arial Rounded"/>
                <a:cs typeface="Arial Rounded"/>
                <a:sym typeface="Arial Rounded"/>
              </a:defRPr>
            </a:lvl1pPr>
            <a:lvl2pPr marL="0" lvl="1" indent="0" algn="r">
              <a:spcBef>
                <a:spcPts val="0"/>
              </a:spcBef>
              <a:buNone/>
              <a:defRPr sz="1000" b="1">
                <a:solidFill>
                  <a:srgbClr val="A5A5A5"/>
                </a:solidFill>
                <a:latin typeface="Arial Rounded"/>
                <a:ea typeface="Arial Rounded"/>
                <a:cs typeface="Arial Rounded"/>
                <a:sym typeface="Arial Rounded"/>
              </a:defRPr>
            </a:lvl2pPr>
            <a:lvl3pPr marL="0" lvl="2" indent="0" algn="r">
              <a:spcBef>
                <a:spcPts val="0"/>
              </a:spcBef>
              <a:buNone/>
              <a:defRPr sz="1000" b="1">
                <a:solidFill>
                  <a:srgbClr val="A5A5A5"/>
                </a:solidFill>
                <a:latin typeface="Arial Rounded"/>
                <a:ea typeface="Arial Rounded"/>
                <a:cs typeface="Arial Rounded"/>
                <a:sym typeface="Arial Rounded"/>
              </a:defRPr>
            </a:lvl3pPr>
            <a:lvl4pPr marL="0" lvl="3" indent="0" algn="r">
              <a:spcBef>
                <a:spcPts val="0"/>
              </a:spcBef>
              <a:buNone/>
              <a:defRPr sz="1000" b="1">
                <a:solidFill>
                  <a:srgbClr val="A5A5A5"/>
                </a:solidFill>
                <a:latin typeface="Arial Rounded"/>
                <a:ea typeface="Arial Rounded"/>
                <a:cs typeface="Arial Rounded"/>
                <a:sym typeface="Arial Rounded"/>
              </a:defRPr>
            </a:lvl4pPr>
            <a:lvl5pPr marL="0" lvl="4" indent="0" algn="r">
              <a:spcBef>
                <a:spcPts val="0"/>
              </a:spcBef>
              <a:buNone/>
              <a:defRPr sz="1000" b="1">
                <a:solidFill>
                  <a:srgbClr val="A5A5A5"/>
                </a:solidFill>
                <a:latin typeface="Arial Rounded"/>
                <a:ea typeface="Arial Rounded"/>
                <a:cs typeface="Arial Rounded"/>
                <a:sym typeface="Arial Rounded"/>
              </a:defRPr>
            </a:lvl5pPr>
            <a:lvl6pPr marL="0" lvl="5" indent="0" algn="r">
              <a:spcBef>
                <a:spcPts val="0"/>
              </a:spcBef>
              <a:buNone/>
              <a:defRPr sz="1000" b="1">
                <a:solidFill>
                  <a:srgbClr val="A5A5A5"/>
                </a:solidFill>
                <a:latin typeface="Arial Rounded"/>
                <a:ea typeface="Arial Rounded"/>
                <a:cs typeface="Arial Rounded"/>
                <a:sym typeface="Arial Rounded"/>
              </a:defRPr>
            </a:lvl6pPr>
            <a:lvl7pPr marL="0" lvl="6" indent="0" algn="r">
              <a:spcBef>
                <a:spcPts val="0"/>
              </a:spcBef>
              <a:buNone/>
              <a:defRPr sz="1000" b="1">
                <a:solidFill>
                  <a:srgbClr val="A5A5A5"/>
                </a:solidFill>
                <a:latin typeface="Arial Rounded"/>
                <a:ea typeface="Arial Rounded"/>
                <a:cs typeface="Arial Rounded"/>
                <a:sym typeface="Arial Rounded"/>
              </a:defRPr>
            </a:lvl7pPr>
            <a:lvl8pPr marL="0" lvl="7" indent="0" algn="r">
              <a:spcBef>
                <a:spcPts val="0"/>
              </a:spcBef>
              <a:buNone/>
              <a:defRPr sz="1000" b="1">
                <a:solidFill>
                  <a:srgbClr val="A5A5A5"/>
                </a:solidFill>
                <a:latin typeface="Arial Rounded"/>
                <a:ea typeface="Arial Rounded"/>
                <a:cs typeface="Arial Rounded"/>
                <a:sym typeface="Arial Rounded"/>
              </a:defRPr>
            </a:lvl8pPr>
            <a:lvl9pPr marL="0" lvl="8" indent="0" algn="r">
              <a:spcBef>
                <a:spcPts val="0"/>
              </a:spcBef>
              <a:buNone/>
              <a:defRPr sz="1000" b="1">
                <a:solidFill>
                  <a:srgbClr val="A5A5A5"/>
                </a:solidFill>
                <a:latin typeface="Arial Rounded"/>
                <a:ea typeface="Arial Rounded"/>
                <a:cs typeface="Arial Rounded"/>
                <a:sym typeface="Arial Rounded"/>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1" name="Google Shape;61;p14"/>
          <p:cNvSpPr txBox="1">
            <a:spLocks noGrp="1"/>
          </p:cNvSpPr>
          <p:nvPr>
            <p:ph type="title"/>
          </p:nvPr>
        </p:nvSpPr>
        <p:spPr>
          <a:xfrm>
            <a:off x="457200" y="152400"/>
            <a:ext cx="8229600" cy="79216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A94F"/>
              </a:buClr>
              <a:buSzPts val="2800"/>
              <a:buFont typeface="Arial Rounded"/>
              <a:buNone/>
              <a:defRPr sz="2800" b="1">
                <a:solidFill>
                  <a:srgbClr val="00A94F"/>
                </a:solidFill>
                <a:latin typeface="Arial Rounded"/>
                <a:ea typeface="Arial Rounded"/>
                <a:cs typeface="Arial Rounded"/>
                <a:sym typeface="Arial Round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4"/>
          <p:cNvSpPr txBox="1">
            <a:spLocks noGrp="1"/>
          </p:cNvSpPr>
          <p:nvPr>
            <p:ph type="body" idx="1"/>
          </p:nvPr>
        </p:nvSpPr>
        <p:spPr>
          <a:xfrm>
            <a:off x="457200" y="1173162"/>
            <a:ext cx="8229600" cy="5075239"/>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solidFill>
                  <a:schemeClr val="dk1"/>
                </a:solidFill>
              </a:defRPr>
            </a:lvl1pPr>
            <a:lvl2pPr marL="914400" lvl="1" indent="-381000" algn="l">
              <a:spcBef>
                <a:spcPts val="1200"/>
              </a:spcBef>
              <a:spcAft>
                <a:spcPts val="0"/>
              </a:spcAft>
              <a:buSzPts val="2400"/>
              <a:buChar char="○"/>
              <a:defRPr sz="2400">
                <a:solidFill>
                  <a:schemeClr val="dk1"/>
                </a:solidFill>
              </a:defRPr>
            </a:lvl2pPr>
            <a:lvl3pPr marL="1371600" lvl="2" indent="-381000" algn="l">
              <a:spcBef>
                <a:spcPts val="1200"/>
              </a:spcBef>
              <a:spcAft>
                <a:spcPts val="0"/>
              </a:spcAft>
              <a:buSzPts val="2400"/>
              <a:buChar char="■"/>
              <a:defRPr sz="2400">
                <a:solidFill>
                  <a:schemeClr val="dk1"/>
                </a:solidFill>
              </a:defRPr>
            </a:lvl3pPr>
            <a:lvl4pPr marL="1828800" lvl="3" indent="-381000" algn="l">
              <a:spcBef>
                <a:spcPts val="1200"/>
              </a:spcBef>
              <a:spcAft>
                <a:spcPts val="0"/>
              </a:spcAft>
              <a:buSzPts val="2400"/>
              <a:buChar char="●"/>
              <a:defRPr sz="2400">
                <a:solidFill>
                  <a:schemeClr val="dk1"/>
                </a:solidFill>
              </a:defRPr>
            </a:lvl4pPr>
            <a:lvl5pPr marL="2286000" lvl="4" indent="-381000" algn="l">
              <a:spcBef>
                <a:spcPts val="1200"/>
              </a:spcBef>
              <a:spcAft>
                <a:spcPts val="0"/>
              </a:spcAft>
              <a:buSzPts val="2400"/>
              <a:buChar char="○"/>
              <a:defRPr sz="2400">
                <a:solidFill>
                  <a:schemeClr val="dk1"/>
                </a:solidFill>
              </a:defRPr>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pic>
        <p:nvPicPr>
          <p:cNvPr id="63" name="Google Shape;63;p14"/>
          <p:cNvPicPr preferRelativeResize="0"/>
          <p:nvPr/>
        </p:nvPicPr>
        <p:blipFill rotWithShape="1">
          <a:blip r:embed="rId2">
            <a:alphaModFix/>
          </a:blip>
          <a:srcRect/>
          <a:stretch/>
        </p:blipFill>
        <p:spPr>
          <a:xfrm>
            <a:off x="555625" y="1028701"/>
            <a:ext cx="6034088" cy="53975"/>
          </a:xfrm>
          <a:prstGeom prst="rect">
            <a:avLst/>
          </a:prstGeom>
          <a:noFill/>
          <a:ln>
            <a:noFill/>
          </a:ln>
        </p:spPr>
      </p:pic>
    </p:spTree>
    <p:extLst>
      <p:ext uri="{BB962C8B-B14F-4D97-AF65-F5344CB8AC3E}">
        <p14:creationId xmlns:p14="http://schemas.microsoft.com/office/powerpoint/2010/main" val="3704856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opt3">
  <p:cSld name="Title and Content opt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7924800" y="6383179"/>
            <a:ext cx="762000" cy="246221"/>
          </a:xfrm>
          <a:prstGeom prst="rect">
            <a:avLst/>
          </a:prstGeom>
          <a:noFill/>
          <a:ln>
            <a:noFill/>
          </a:ln>
        </p:spPr>
        <p:txBody>
          <a:bodyPr spcFirstLastPara="1" wrap="square" lIns="91425" tIns="45700" rIns="91425" bIns="45700" anchor="t" anchorCtr="0">
            <a:normAutofit/>
          </a:bodyPr>
          <a:lstStyle>
            <a:lvl1pPr marL="0" lvl="0" indent="0" algn="r">
              <a:spcBef>
                <a:spcPts val="0"/>
              </a:spcBef>
              <a:buNone/>
              <a:defRPr sz="1000" b="1">
                <a:solidFill>
                  <a:srgbClr val="A5A5A5"/>
                </a:solidFill>
                <a:latin typeface="Arial Rounded"/>
                <a:ea typeface="Arial Rounded"/>
                <a:cs typeface="Arial Rounded"/>
                <a:sym typeface="Arial Rounded"/>
              </a:defRPr>
            </a:lvl1pPr>
            <a:lvl2pPr marL="0" lvl="1" indent="0" algn="r">
              <a:spcBef>
                <a:spcPts val="0"/>
              </a:spcBef>
              <a:buNone/>
              <a:defRPr sz="1000" b="1">
                <a:solidFill>
                  <a:srgbClr val="A5A5A5"/>
                </a:solidFill>
                <a:latin typeface="Arial Rounded"/>
                <a:ea typeface="Arial Rounded"/>
                <a:cs typeface="Arial Rounded"/>
                <a:sym typeface="Arial Rounded"/>
              </a:defRPr>
            </a:lvl2pPr>
            <a:lvl3pPr marL="0" lvl="2" indent="0" algn="r">
              <a:spcBef>
                <a:spcPts val="0"/>
              </a:spcBef>
              <a:buNone/>
              <a:defRPr sz="1000" b="1">
                <a:solidFill>
                  <a:srgbClr val="A5A5A5"/>
                </a:solidFill>
                <a:latin typeface="Arial Rounded"/>
                <a:ea typeface="Arial Rounded"/>
                <a:cs typeface="Arial Rounded"/>
                <a:sym typeface="Arial Rounded"/>
              </a:defRPr>
            </a:lvl3pPr>
            <a:lvl4pPr marL="0" lvl="3" indent="0" algn="r">
              <a:spcBef>
                <a:spcPts val="0"/>
              </a:spcBef>
              <a:buNone/>
              <a:defRPr sz="1000" b="1">
                <a:solidFill>
                  <a:srgbClr val="A5A5A5"/>
                </a:solidFill>
                <a:latin typeface="Arial Rounded"/>
                <a:ea typeface="Arial Rounded"/>
                <a:cs typeface="Arial Rounded"/>
                <a:sym typeface="Arial Rounded"/>
              </a:defRPr>
            </a:lvl4pPr>
            <a:lvl5pPr marL="0" lvl="4" indent="0" algn="r">
              <a:spcBef>
                <a:spcPts val="0"/>
              </a:spcBef>
              <a:buNone/>
              <a:defRPr sz="1000" b="1">
                <a:solidFill>
                  <a:srgbClr val="A5A5A5"/>
                </a:solidFill>
                <a:latin typeface="Arial Rounded"/>
                <a:ea typeface="Arial Rounded"/>
                <a:cs typeface="Arial Rounded"/>
                <a:sym typeface="Arial Rounded"/>
              </a:defRPr>
            </a:lvl5pPr>
            <a:lvl6pPr marL="0" lvl="5" indent="0" algn="r">
              <a:spcBef>
                <a:spcPts val="0"/>
              </a:spcBef>
              <a:buNone/>
              <a:defRPr sz="1000" b="1">
                <a:solidFill>
                  <a:srgbClr val="A5A5A5"/>
                </a:solidFill>
                <a:latin typeface="Arial Rounded"/>
                <a:ea typeface="Arial Rounded"/>
                <a:cs typeface="Arial Rounded"/>
                <a:sym typeface="Arial Rounded"/>
              </a:defRPr>
            </a:lvl6pPr>
            <a:lvl7pPr marL="0" lvl="6" indent="0" algn="r">
              <a:spcBef>
                <a:spcPts val="0"/>
              </a:spcBef>
              <a:buNone/>
              <a:defRPr sz="1000" b="1">
                <a:solidFill>
                  <a:srgbClr val="A5A5A5"/>
                </a:solidFill>
                <a:latin typeface="Arial Rounded"/>
                <a:ea typeface="Arial Rounded"/>
                <a:cs typeface="Arial Rounded"/>
                <a:sym typeface="Arial Rounded"/>
              </a:defRPr>
            </a:lvl7pPr>
            <a:lvl8pPr marL="0" lvl="7" indent="0" algn="r">
              <a:spcBef>
                <a:spcPts val="0"/>
              </a:spcBef>
              <a:buNone/>
              <a:defRPr sz="1000" b="1">
                <a:solidFill>
                  <a:srgbClr val="A5A5A5"/>
                </a:solidFill>
                <a:latin typeface="Arial Rounded"/>
                <a:ea typeface="Arial Rounded"/>
                <a:cs typeface="Arial Rounded"/>
                <a:sym typeface="Arial Rounded"/>
              </a:defRPr>
            </a:lvl8pPr>
            <a:lvl9pPr marL="0" lvl="8" indent="0" algn="r">
              <a:spcBef>
                <a:spcPts val="0"/>
              </a:spcBef>
              <a:buNone/>
              <a:defRPr sz="1000" b="1">
                <a:solidFill>
                  <a:srgbClr val="A5A5A5"/>
                </a:solidFill>
                <a:latin typeface="Arial Rounded"/>
                <a:ea typeface="Arial Rounded"/>
                <a:cs typeface="Arial Rounded"/>
                <a:sym typeface="Arial Rounded"/>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1" name="Google Shape;61;p14"/>
          <p:cNvSpPr txBox="1">
            <a:spLocks noGrp="1"/>
          </p:cNvSpPr>
          <p:nvPr>
            <p:ph type="title"/>
          </p:nvPr>
        </p:nvSpPr>
        <p:spPr>
          <a:xfrm>
            <a:off x="457200" y="152400"/>
            <a:ext cx="8229600" cy="79216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A94F"/>
              </a:buClr>
              <a:buSzPts val="2800"/>
              <a:buFont typeface="Arial Rounded"/>
              <a:buNone/>
              <a:defRPr sz="2800" b="1">
                <a:solidFill>
                  <a:srgbClr val="00A94F"/>
                </a:solidFill>
                <a:latin typeface="Arial Rounded"/>
                <a:ea typeface="Arial Rounded"/>
                <a:cs typeface="Arial Rounded"/>
                <a:sym typeface="Arial Round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4"/>
          <p:cNvSpPr txBox="1">
            <a:spLocks noGrp="1"/>
          </p:cNvSpPr>
          <p:nvPr>
            <p:ph type="body" idx="1"/>
          </p:nvPr>
        </p:nvSpPr>
        <p:spPr>
          <a:xfrm>
            <a:off x="457200" y="1173162"/>
            <a:ext cx="8229600" cy="5075239"/>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solidFill>
                  <a:schemeClr val="dk1"/>
                </a:solidFill>
              </a:defRPr>
            </a:lvl1pPr>
            <a:lvl2pPr marL="914400" lvl="1" indent="-381000" algn="l">
              <a:spcBef>
                <a:spcPts val="1200"/>
              </a:spcBef>
              <a:spcAft>
                <a:spcPts val="0"/>
              </a:spcAft>
              <a:buSzPts val="2400"/>
              <a:buChar char="○"/>
              <a:defRPr sz="2400">
                <a:solidFill>
                  <a:schemeClr val="dk1"/>
                </a:solidFill>
              </a:defRPr>
            </a:lvl2pPr>
            <a:lvl3pPr marL="1371600" lvl="2" indent="-381000" algn="l">
              <a:spcBef>
                <a:spcPts val="1200"/>
              </a:spcBef>
              <a:spcAft>
                <a:spcPts val="0"/>
              </a:spcAft>
              <a:buSzPts val="2400"/>
              <a:buChar char="■"/>
              <a:defRPr sz="2400">
                <a:solidFill>
                  <a:schemeClr val="dk1"/>
                </a:solidFill>
              </a:defRPr>
            </a:lvl3pPr>
            <a:lvl4pPr marL="1828800" lvl="3" indent="-381000" algn="l">
              <a:spcBef>
                <a:spcPts val="1200"/>
              </a:spcBef>
              <a:spcAft>
                <a:spcPts val="0"/>
              </a:spcAft>
              <a:buSzPts val="2400"/>
              <a:buChar char="●"/>
              <a:defRPr sz="2400">
                <a:solidFill>
                  <a:schemeClr val="dk1"/>
                </a:solidFill>
              </a:defRPr>
            </a:lvl4pPr>
            <a:lvl5pPr marL="2286000" lvl="4" indent="-381000" algn="l">
              <a:spcBef>
                <a:spcPts val="1200"/>
              </a:spcBef>
              <a:spcAft>
                <a:spcPts val="0"/>
              </a:spcAft>
              <a:buSzPts val="2400"/>
              <a:buChar char="○"/>
              <a:defRPr sz="2400">
                <a:solidFill>
                  <a:schemeClr val="dk1"/>
                </a:solidFill>
              </a:defRPr>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pic>
        <p:nvPicPr>
          <p:cNvPr id="63" name="Google Shape;63;p14"/>
          <p:cNvPicPr preferRelativeResize="0"/>
          <p:nvPr/>
        </p:nvPicPr>
        <p:blipFill rotWithShape="1">
          <a:blip r:embed="rId2">
            <a:alphaModFix/>
          </a:blip>
          <a:srcRect/>
          <a:stretch/>
        </p:blipFill>
        <p:spPr>
          <a:xfrm>
            <a:off x="555625" y="1028701"/>
            <a:ext cx="6034088" cy="539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defaul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1A7E3F0-F8A0-7025-D5D5-1A50580363DD}"/>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A17F78A7-5691-4953-B6E0-07C765C730DC}"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pic>
        <p:nvPicPr>
          <p:cNvPr id="3" name="Picture 5">
            <a:extLst>
              <a:ext uri="{FF2B5EF4-FFF2-40B4-BE49-F238E27FC236}">
                <a16:creationId xmlns:a16="http://schemas.microsoft.com/office/drawing/2014/main" id="{408F0789-AB96-2C3F-7DD4-66CE49BF9F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1150938"/>
            <a:ext cx="804545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457200" y="274638"/>
            <a:ext cx="8229600" cy="79216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12" name="Content Placeholder 2"/>
          <p:cNvSpPr>
            <a:spLocks noGrp="1"/>
          </p:cNvSpPr>
          <p:nvPr>
            <p:ph idx="1"/>
          </p:nvPr>
        </p:nvSpPr>
        <p:spPr>
          <a:xfrm>
            <a:off x="457200" y="1295400"/>
            <a:ext cx="8229600" cy="4953000"/>
          </a:xfrm>
        </p:spPr>
        <p:txBody>
          <a:bodyPr>
            <a:normAutofit/>
          </a:bodyPr>
          <a:lstStyle>
            <a:lvl1pPr>
              <a:defRPr sz="24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63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default">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3AE498C-234A-8E3B-F5BB-99680B9BF400}"/>
              </a:ext>
            </a:extLst>
          </p:cNvPr>
          <p:cNvSpPr>
            <a:spLocks/>
          </p:cNvSpPr>
          <p:nvPr/>
        </p:nvSpPr>
        <p:spPr bwMode="auto">
          <a:xfrm>
            <a:off x="371475" y="63849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 name="object 3">
            <a:extLst>
              <a:ext uri="{FF2B5EF4-FFF2-40B4-BE49-F238E27FC236}">
                <a16:creationId xmlns:a16="http://schemas.microsoft.com/office/drawing/2014/main" id="{70C3E512-7B17-BFEC-3B37-88600437ABA6}"/>
              </a:ext>
            </a:extLst>
          </p:cNvPr>
          <p:cNvSpPr>
            <a:spLocks/>
          </p:cNvSpPr>
          <p:nvPr/>
        </p:nvSpPr>
        <p:spPr bwMode="auto">
          <a:xfrm>
            <a:off x="371475" y="61436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4" name="object 2">
            <a:extLst>
              <a:ext uri="{FF2B5EF4-FFF2-40B4-BE49-F238E27FC236}">
                <a16:creationId xmlns:a16="http://schemas.microsoft.com/office/drawing/2014/main" id="{16B4101D-BB98-65D3-2FF9-311DD0834C22}"/>
              </a:ext>
            </a:extLst>
          </p:cNvPr>
          <p:cNvSpPr>
            <a:spLocks/>
          </p:cNvSpPr>
          <p:nvPr userDrawn="1"/>
        </p:nvSpPr>
        <p:spPr bwMode="auto">
          <a:xfrm>
            <a:off x="371475" y="63849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 name="object 3">
            <a:extLst>
              <a:ext uri="{FF2B5EF4-FFF2-40B4-BE49-F238E27FC236}">
                <a16:creationId xmlns:a16="http://schemas.microsoft.com/office/drawing/2014/main" id="{23377353-3B6E-12BF-5338-E40083D47D0D}"/>
              </a:ext>
            </a:extLst>
          </p:cNvPr>
          <p:cNvSpPr>
            <a:spLocks/>
          </p:cNvSpPr>
          <p:nvPr userDrawn="1"/>
        </p:nvSpPr>
        <p:spPr bwMode="auto">
          <a:xfrm>
            <a:off x="371475" y="6143625"/>
            <a:ext cx="8401050" cy="114300"/>
          </a:xfrm>
          <a:custGeom>
            <a:avLst/>
            <a:gdLst>
              <a:gd name="T0" fmla="*/ 56466 w 8402320"/>
              <a:gd name="T1" fmla="*/ 120293 h 113664"/>
              <a:gd name="T2" fmla="*/ 315067 w 8402320"/>
              <a:gd name="T3" fmla="*/ 0 h 113664"/>
              <a:gd name="T4" fmla="*/ 336988 w 8402320"/>
              <a:gd name="T5" fmla="*/ 115615 h 113664"/>
              <a:gd name="T6" fmla="*/ 552125 w 8402320"/>
              <a:gd name="T7" fmla="*/ 4677 h 113664"/>
              <a:gd name="T8" fmla="*/ 613555 w 8402320"/>
              <a:gd name="T9" fmla="*/ 102845 h 113664"/>
              <a:gd name="T10" fmla="*/ 792728 w 8402320"/>
              <a:gd name="T11" fmla="*/ 17446 h 113664"/>
              <a:gd name="T12" fmla="*/ 884291 w 8402320"/>
              <a:gd name="T13" fmla="*/ 83877 h 113664"/>
              <a:gd name="T14" fmla="*/ 1039003 w 8402320"/>
              <a:gd name="T15" fmla="*/ 36415 h 113664"/>
              <a:gd name="T16" fmla="*/ 1147361 w 8402320"/>
              <a:gd name="T17" fmla="*/ 60605 h 113664"/>
              <a:gd name="T18" fmla="*/ 1293017 w 8402320"/>
              <a:gd name="T19" fmla="*/ 59686 h 113664"/>
              <a:gd name="T20" fmla="*/ 1405960 w 8402320"/>
              <a:gd name="T21" fmla="*/ 59686 h 113664"/>
              <a:gd name="T22" fmla="*/ 1551628 w 8402320"/>
              <a:gd name="T23" fmla="*/ 60605 h 113664"/>
              <a:gd name="T24" fmla="*/ 1659935 w 8402320"/>
              <a:gd name="T25" fmla="*/ 36415 h 113664"/>
              <a:gd name="T26" fmla="*/ 1814688 w 8402320"/>
              <a:gd name="T27" fmla="*/ 83877 h 113664"/>
              <a:gd name="T28" fmla="*/ 1906094 w 8402320"/>
              <a:gd name="T29" fmla="*/ 17446 h 113664"/>
              <a:gd name="T30" fmla="*/ 2085438 w 8402320"/>
              <a:gd name="T31" fmla="*/ 102845 h 113664"/>
              <a:gd name="T32" fmla="*/ 2146683 w 8402320"/>
              <a:gd name="T33" fmla="*/ 4677 h 113664"/>
              <a:gd name="T34" fmla="*/ 2361996 w 8402320"/>
              <a:gd name="T35" fmla="*/ 115615 h 113664"/>
              <a:gd name="T36" fmla="*/ 2383911 w 8402320"/>
              <a:gd name="T37" fmla="*/ 0 h 113664"/>
              <a:gd name="T38" fmla="*/ 2642522 w 8402320"/>
              <a:gd name="T39" fmla="*/ 120293 h 113664"/>
              <a:gd name="T40" fmla="*/ 2901121 w 8402320"/>
              <a:gd name="T41" fmla="*/ 0 h 113664"/>
              <a:gd name="T42" fmla="*/ 2923041 w 8402320"/>
              <a:gd name="T43" fmla="*/ 115615 h 113664"/>
              <a:gd name="T44" fmla="*/ 3138179 w 8402320"/>
              <a:gd name="T45" fmla="*/ 4677 h 113664"/>
              <a:gd name="T46" fmla="*/ 3199609 w 8402320"/>
              <a:gd name="T47" fmla="*/ 102845 h 113664"/>
              <a:gd name="T48" fmla="*/ 3378781 w 8402320"/>
              <a:gd name="T49" fmla="*/ 17446 h 113664"/>
              <a:gd name="T50" fmla="*/ 3470345 w 8402320"/>
              <a:gd name="T51" fmla="*/ 83877 h 113664"/>
              <a:gd name="T52" fmla="*/ 3625052 w 8402320"/>
              <a:gd name="T53" fmla="*/ 36415 h 113664"/>
              <a:gd name="T54" fmla="*/ 3733416 w 8402320"/>
              <a:gd name="T55" fmla="*/ 60605 h 113664"/>
              <a:gd name="T56" fmla="*/ 3879071 w 8402320"/>
              <a:gd name="T57" fmla="*/ 59686 h 113664"/>
              <a:gd name="T58" fmla="*/ 3992015 w 8402320"/>
              <a:gd name="T59" fmla="*/ 59686 h 113664"/>
              <a:gd name="T60" fmla="*/ 4137683 w 8402320"/>
              <a:gd name="T61" fmla="*/ 60605 h 113664"/>
              <a:gd name="T62" fmla="*/ 4245985 w 8402320"/>
              <a:gd name="T63" fmla="*/ 36415 h 113664"/>
              <a:gd name="T64" fmla="*/ 4400741 w 8402320"/>
              <a:gd name="T65" fmla="*/ 83877 h 113664"/>
              <a:gd name="T66" fmla="*/ 4492144 w 8402320"/>
              <a:gd name="T67" fmla="*/ 17446 h 113664"/>
              <a:gd name="T68" fmla="*/ 4671490 w 8402320"/>
              <a:gd name="T69" fmla="*/ 102845 h 113664"/>
              <a:gd name="T70" fmla="*/ 4732737 w 8402320"/>
              <a:gd name="T71" fmla="*/ 4677 h 113664"/>
              <a:gd name="T72" fmla="*/ 4948046 w 8402320"/>
              <a:gd name="T73" fmla="*/ 115615 h 113664"/>
              <a:gd name="T74" fmla="*/ 4969964 w 8402320"/>
              <a:gd name="T75" fmla="*/ 0 h 113664"/>
              <a:gd name="T76" fmla="*/ 5228575 w 8402320"/>
              <a:gd name="T77" fmla="*/ 120293 h 113664"/>
              <a:gd name="T78" fmla="*/ 5487173 w 8402320"/>
              <a:gd name="T79" fmla="*/ 0 h 113664"/>
              <a:gd name="T80" fmla="*/ 5509092 w 8402320"/>
              <a:gd name="T81" fmla="*/ 115615 h 113664"/>
              <a:gd name="T82" fmla="*/ 5724231 w 8402320"/>
              <a:gd name="T83" fmla="*/ 4677 h 113664"/>
              <a:gd name="T84" fmla="*/ 5785660 w 8402320"/>
              <a:gd name="T85" fmla="*/ 102845 h 113664"/>
              <a:gd name="T86" fmla="*/ 5964832 w 8402320"/>
              <a:gd name="T87" fmla="*/ 17446 h 113664"/>
              <a:gd name="T88" fmla="*/ 6056396 w 8402320"/>
              <a:gd name="T89" fmla="*/ 83877 h 113664"/>
              <a:gd name="T90" fmla="*/ 6211105 w 8402320"/>
              <a:gd name="T91" fmla="*/ 36415 h 113664"/>
              <a:gd name="T92" fmla="*/ 6319468 w 8402320"/>
              <a:gd name="T93" fmla="*/ 60605 h 113664"/>
              <a:gd name="T94" fmla="*/ 6465123 w 8402320"/>
              <a:gd name="T95" fmla="*/ 59686 h 113664"/>
              <a:gd name="T96" fmla="*/ 6578066 w 8402320"/>
              <a:gd name="T97" fmla="*/ 59686 h 113664"/>
              <a:gd name="T98" fmla="*/ 6723734 w 8402320"/>
              <a:gd name="T99" fmla="*/ 60605 h 113664"/>
              <a:gd name="T100" fmla="*/ 6832038 w 8402320"/>
              <a:gd name="T101" fmla="*/ 36415 h 113664"/>
              <a:gd name="T102" fmla="*/ 6986792 w 8402320"/>
              <a:gd name="T103" fmla="*/ 83877 h 113664"/>
              <a:gd name="T104" fmla="*/ 7078196 w 8402320"/>
              <a:gd name="T105" fmla="*/ 17446 h 113664"/>
              <a:gd name="T106" fmla="*/ 7257542 w 8402320"/>
              <a:gd name="T107" fmla="*/ 102845 h 113664"/>
              <a:gd name="T108" fmla="*/ 7318789 w 8402320"/>
              <a:gd name="T109" fmla="*/ 4677 h 113664"/>
              <a:gd name="T110" fmla="*/ 7534099 w 8402320"/>
              <a:gd name="T111" fmla="*/ 115615 h 113664"/>
              <a:gd name="T112" fmla="*/ 7556016 w 8402320"/>
              <a:gd name="T113" fmla="*/ 0 h 113664"/>
              <a:gd name="T114" fmla="*/ 7814627 w 8402320"/>
              <a:gd name="T115" fmla="*/ 120293 h 113664"/>
              <a:gd name="T116" fmla="*/ 8073226 w 8402320"/>
              <a:gd name="T117" fmla="*/ 0 h 113664"/>
              <a:gd name="T118" fmla="*/ 8095144 w 8402320"/>
              <a:gd name="T119" fmla="*/ 115615 h 113664"/>
              <a:gd name="T120" fmla="*/ 8310284 w 8402320"/>
              <a:gd name="T121" fmla="*/ 4677 h 113664"/>
              <a:gd name="T122" fmla="*/ 8371712 w 8402320"/>
              <a:gd name="T123" fmla="*/ 102845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6" name="Picture 8">
            <a:extLst>
              <a:ext uri="{FF2B5EF4-FFF2-40B4-BE49-F238E27FC236}">
                <a16:creationId xmlns:a16="http://schemas.microsoft.com/office/drawing/2014/main" id="{F4EFB9B0-E7BB-E569-EFC7-378111BA03D3}"/>
              </a:ext>
            </a:extLst>
          </p:cNvPr>
          <p:cNvPicPr>
            <a:picLocks noChangeAspect="1"/>
          </p:cNvPicPr>
          <p:nvPr userDrawn="1"/>
        </p:nvPicPr>
        <p:blipFill>
          <a:blip r:embed="rId2">
            <a:extLst>
              <a:ext uri="{28A0092B-C50C-407E-A947-70E740481C1C}">
                <a14:useLocalDpi xmlns:a14="http://schemas.microsoft.com/office/drawing/2010/main" val="0"/>
              </a:ext>
            </a:extLst>
          </a:blip>
          <a:srcRect l="-3178" r="87106"/>
          <a:stretch>
            <a:fillRect/>
          </a:stretch>
        </p:blipFill>
        <p:spPr bwMode="auto">
          <a:xfrm>
            <a:off x="8031163" y="6022975"/>
            <a:ext cx="823912"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0A1D0F72-679C-FFEF-64F9-2C00CC91E707}"/>
              </a:ext>
            </a:extLst>
          </p:cNvPr>
          <p:cNvPicPr>
            <a:picLocks noChangeAspect="1"/>
          </p:cNvPicPr>
          <p:nvPr userDrawn="1"/>
        </p:nvPicPr>
        <p:blipFill>
          <a:blip r:embed="rId2">
            <a:extLst>
              <a:ext uri="{28A0092B-C50C-407E-A947-70E740481C1C}">
                <a14:useLocalDpi xmlns:a14="http://schemas.microsoft.com/office/drawing/2010/main" val="0"/>
              </a:ext>
            </a:extLst>
          </a:blip>
          <a:srcRect l="52269" r="35178"/>
          <a:stretch>
            <a:fillRect/>
          </a:stretch>
        </p:blipFill>
        <p:spPr bwMode="auto">
          <a:xfrm>
            <a:off x="371475" y="5953125"/>
            <a:ext cx="639763"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5D42F280-26EE-9216-8704-AD334D4D3B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875" y="3733800"/>
            <a:ext cx="758825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685800" y="2130425"/>
            <a:ext cx="7772400" cy="1470025"/>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685800" y="3886200"/>
            <a:ext cx="7772400" cy="1371600"/>
          </a:xfrm>
        </p:spPr>
        <p:txBody>
          <a:bodyPr>
            <a:normAutofit/>
          </a:bodyPr>
          <a:lstStyle>
            <a:lvl1pPr marL="0" indent="0" algn="l">
              <a:buNone/>
              <a:defRPr sz="24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4844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3850A05-BBFC-4ECE-ED56-0DCB36B820AF}"/>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1F65F653-2E73-45CE-9988-6C9927F08E89}"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pic>
        <p:nvPicPr>
          <p:cNvPr id="3" name="Picture 5">
            <a:extLst>
              <a:ext uri="{FF2B5EF4-FFF2-40B4-BE49-F238E27FC236}">
                <a16:creationId xmlns:a16="http://schemas.microsoft.com/office/drawing/2014/main" id="{45B83619-9A4B-8F6E-CACE-CD37F8705F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1150938"/>
            <a:ext cx="804545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half" idx="2"/>
          </p:nvPr>
        </p:nvSpPr>
        <p:spPr>
          <a:xfrm>
            <a:off x="4648200" y="1295400"/>
            <a:ext cx="4038600" cy="4953000"/>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457200" y="274638"/>
            <a:ext cx="8229600" cy="79216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10" name="Content Placeholder 9"/>
          <p:cNvSpPr>
            <a:spLocks noGrp="1"/>
          </p:cNvSpPr>
          <p:nvPr>
            <p:ph sz="quarter" idx="11"/>
          </p:nvPr>
        </p:nvSpPr>
        <p:spPr>
          <a:xfrm>
            <a:off x="457200" y="1295400"/>
            <a:ext cx="39624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22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 caption">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118C65B-C351-4933-1D0D-3BF5B168DE8B}"/>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ED3C3038-0E49-4507-8A51-E97AAC44CF4F}"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pic>
        <p:nvPicPr>
          <p:cNvPr id="3" name="Picture 5">
            <a:extLst>
              <a:ext uri="{FF2B5EF4-FFF2-40B4-BE49-F238E27FC236}">
                <a16:creationId xmlns:a16="http://schemas.microsoft.com/office/drawing/2014/main" id="{A89A0C8C-BE80-390B-BF7C-F747DF24BC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1150938"/>
            <a:ext cx="804545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half" idx="2"/>
          </p:nvPr>
        </p:nvSpPr>
        <p:spPr>
          <a:xfrm>
            <a:off x="4648200" y="1295400"/>
            <a:ext cx="4038600" cy="4953000"/>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457200" y="274638"/>
            <a:ext cx="8229600" cy="79216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8" name="Picture Placeholder 7"/>
          <p:cNvSpPr>
            <a:spLocks noGrp="1"/>
          </p:cNvSpPr>
          <p:nvPr>
            <p:ph type="pic" sz="quarter" idx="10"/>
          </p:nvPr>
        </p:nvSpPr>
        <p:spPr>
          <a:xfrm>
            <a:off x="457200" y="1295400"/>
            <a:ext cx="3962400" cy="4953000"/>
          </a:xfrm>
        </p:spPr>
        <p:txBody>
          <a:bodyPr/>
          <a:lstStyle>
            <a:lvl1pPr marL="0" indent="0">
              <a:buNone/>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3749590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blank footer">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0FC93370-4FFF-3485-DFB9-88BB6A733C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1150938"/>
            <a:ext cx="804545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457200" y="274638"/>
            <a:ext cx="8229600" cy="79216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2329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0B4C6B9C-7F5F-6E08-FF0C-F2DCA58C8170}"/>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6ED943FD-189E-46D5-A97A-C9D8E2446E82}"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spTree>
    <p:extLst>
      <p:ext uri="{BB962C8B-B14F-4D97-AF65-F5344CB8AC3E}">
        <p14:creationId xmlns:p14="http://schemas.microsoft.com/office/powerpoint/2010/main" val="371909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B117B33-0AD0-7466-B3E0-55FFE12E9C9A}"/>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CAE3A298-7B26-4616-A547-5780ECFCC003}"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sp>
        <p:nvSpPr>
          <p:cNvPr id="2" name="Title 1"/>
          <p:cNvSpPr>
            <a:spLocks noGrp="1"/>
          </p:cNvSpPr>
          <p:nvPr>
            <p:ph type="title"/>
          </p:nvPr>
        </p:nvSpPr>
        <p:spPr>
          <a:xfrm>
            <a:off x="457200" y="273050"/>
            <a:ext cx="3008313" cy="1162050"/>
          </a:xfrm>
        </p:spPr>
        <p:txBody>
          <a:bodyPr>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3575050" y="273050"/>
            <a:ext cx="5111750" cy="6005630"/>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813300"/>
          </a:xfrm>
        </p:spPr>
        <p:txBody>
          <a:bodyPr>
            <a:normAutofit/>
          </a:bodyPr>
          <a:lstStyle>
            <a:lvl1pPr marL="0" indent="0">
              <a:buNone/>
              <a:defRPr sz="2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2208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5C30F16-FC33-6147-5E0F-C216E3909E82}"/>
              </a:ext>
            </a:extLst>
          </p:cNvPr>
          <p:cNvSpPr txBox="1">
            <a:spLocks/>
          </p:cNvSpPr>
          <p:nvPr userDrawn="1"/>
        </p:nvSpPr>
        <p:spPr>
          <a:xfrm>
            <a:off x="7924800" y="6264275"/>
            <a:ext cx="762000" cy="365125"/>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4FC502EA-530F-4219-9687-C3BA5FB389DB}"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sp>
        <p:nvSpPr>
          <p:cNvPr id="2" name="Title 1"/>
          <p:cNvSpPr>
            <a:spLocks noGrp="1"/>
          </p:cNvSpPr>
          <p:nvPr>
            <p:ph type="title"/>
          </p:nvPr>
        </p:nvSpPr>
        <p:spPr>
          <a:xfrm>
            <a:off x="1792288" y="4800600"/>
            <a:ext cx="5486400" cy="566738"/>
          </a:xfrm>
        </p:spPr>
        <p:txBody>
          <a:bodyPr>
            <a:normAutofit/>
          </a:bodyPr>
          <a:lstStyle>
            <a:lvl1pPr algn="l">
              <a:defRPr sz="2400" b="0"/>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25265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5D1C53E-1636-017F-347E-E360B2B7CBB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679D819-3378-CE34-B9BA-90897E07A4E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Slide Number Placeholder 5">
            <a:extLst>
              <a:ext uri="{FF2B5EF4-FFF2-40B4-BE49-F238E27FC236}">
                <a16:creationId xmlns:a16="http://schemas.microsoft.com/office/drawing/2014/main" id="{5682A17B-8F70-D93A-E3E2-404544AB16C3}"/>
              </a:ext>
            </a:extLst>
          </p:cNvPr>
          <p:cNvSpPr>
            <a:spLocks noGrp="1"/>
          </p:cNvSpPr>
          <p:nvPr>
            <p:ph type="sldNum" sz="quarter" idx="4"/>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A6A6A6"/>
                </a:solidFill>
                <a:cs typeface="Arial" panose="020B0604020202020204" pitchFamily="34" charset="0"/>
              </a:defRPr>
            </a:lvl1pPr>
          </a:lstStyle>
          <a:p>
            <a:pPr>
              <a:defRPr/>
            </a:pPr>
            <a:fld id="{005835F9-3005-4AF0-801D-3C4DA19B05F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Lst>
  <p:hf hdr="0" dt="0"/>
  <p:txStyles>
    <p:titleStyle>
      <a:lvl1pPr algn="l" rtl="0" eaLnBrk="0" fontAlgn="base" hangingPunct="0">
        <a:spcBef>
          <a:spcPct val="0"/>
        </a:spcBef>
        <a:spcAft>
          <a:spcPct val="0"/>
        </a:spcAft>
        <a:defRPr sz="2800" kern="1200">
          <a:solidFill>
            <a:srgbClr val="00A94F"/>
          </a:solidFill>
          <a:latin typeface="Arial Rounded MT Bold" panose="020F0704030504030204"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5pPr>
      <a:lvl6pPr marL="457200" algn="l" rtl="0" fontAlgn="base">
        <a:spcBef>
          <a:spcPct val="0"/>
        </a:spcBef>
        <a:spcAft>
          <a:spcPct val="0"/>
        </a:spcAft>
        <a:defRPr sz="2800">
          <a:solidFill>
            <a:srgbClr val="00A94F"/>
          </a:solidFill>
          <a:latin typeface="Arial Rounded MT Bold" pitchFamily="34" charset="0"/>
        </a:defRPr>
      </a:lvl6pPr>
      <a:lvl7pPr marL="914400" algn="l" rtl="0" fontAlgn="base">
        <a:spcBef>
          <a:spcPct val="0"/>
        </a:spcBef>
        <a:spcAft>
          <a:spcPct val="0"/>
        </a:spcAft>
        <a:defRPr sz="2800">
          <a:solidFill>
            <a:srgbClr val="00A94F"/>
          </a:solidFill>
          <a:latin typeface="Arial Rounded MT Bold" pitchFamily="34" charset="0"/>
        </a:defRPr>
      </a:lvl7pPr>
      <a:lvl8pPr marL="1371600" algn="l" rtl="0" fontAlgn="base">
        <a:spcBef>
          <a:spcPct val="0"/>
        </a:spcBef>
        <a:spcAft>
          <a:spcPct val="0"/>
        </a:spcAft>
        <a:defRPr sz="2800">
          <a:solidFill>
            <a:srgbClr val="00A94F"/>
          </a:solidFill>
          <a:latin typeface="Arial Rounded MT Bold" pitchFamily="34" charset="0"/>
        </a:defRPr>
      </a:lvl8pPr>
      <a:lvl9pPr marL="1828800" algn="l" rtl="0" fontAlgn="base">
        <a:spcBef>
          <a:spcPct val="0"/>
        </a:spcBef>
        <a:spcAft>
          <a:spcPct val="0"/>
        </a:spcAft>
        <a:defRPr sz="2800">
          <a:solidFill>
            <a:srgbClr val="00A94F"/>
          </a:solidFill>
          <a:latin typeface="Arial Rounded MT Bold" pitchFamily="34" charset="0"/>
        </a:defRPr>
      </a:lvl9pPr>
    </p:titleStyle>
    <p:bodyStyle>
      <a:lvl1pPr marL="342900" indent="-3429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s://www.acpjournals.org/doi/10.7326/M14-0697"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bmj.com/content/368/bmj.m44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1ACF85C-841F-ACFB-AEDF-70E28BF34787}"/>
              </a:ext>
            </a:extLst>
          </p:cNvPr>
          <p:cNvSpPr>
            <a:spLocks noGrp="1"/>
          </p:cNvSpPr>
          <p:nvPr>
            <p:ph type="ctrTitle"/>
          </p:nvPr>
        </p:nvSpPr>
        <p:spPr/>
        <p:txBody>
          <a:bodyPr/>
          <a:lstStyle/>
          <a:p>
            <a:pPr eaLnBrk="1" hangingPunct="1"/>
            <a:r>
              <a:rPr lang="en-US" altLang="en-US" dirty="0"/>
              <a:t>Building Binary Prediction Models through Regression</a:t>
            </a:r>
          </a:p>
        </p:txBody>
      </p:sp>
      <p:sp>
        <p:nvSpPr>
          <p:cNvPr id="13315" name="Subtitle 2">
            <a:extLst>
              <a:ext uri="{FF2B5EF4-FFF2-40B4-BE49-F238E27FC236}">
                <a16:creationId xmlns:a16="http://schemas.microsoft.com/office/drawing/2014/main" id="{63C5B152-8EC4-A094-13C9-3AC4E33529E0}"/>
              </a:ext>
            </a:extLst>
          </p:cNvPr>
          <p:cNvSpPr>
            <a:spLocks noGrp="1"/>
          </p:cNvSpPr>
          <p:nvPr>
            <p:ph type="subTitle" idx="1"/>
          </p:nvPr>
        </p:nvSpPr>
        <p:spPr/>
        <p:txBody>
          <a:bodyPr/>
          <a:lstStyle/>
          <a:p>
            <a:pPr eaLnBrk="1" hangingPunct="1"/>
            <a:r>
              <a:rPr lang="en-US" altLang="en-US" dirty="0"/>
              <a:t>Adrianna Westbrook, MPH</a:t>
            </a:r>
          </a:p>
          <a:p>
            <a:pPr eaLnBrk="1" hangingPunct="1"/>
            <a:r>
              <a:rPr lang="en-US" altLang="en-US" sz="2000" b="0" dirty="0"/>
              <a:t>Senior Biostatistician, Pediatric Biostatistics Core</a:t>
            </a:r>
          </a:p>
          <a:p>
            <a:pPr eaLnBrk="1" hangingPunct="1"/>
            <a:r>
              <a:rPr lang="en-US" altLang="en-US" sz="2000" b="0" dirty="0"/>
              <a:t>Emory University School of Medicine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6621-745F-93FC-1980-BF9F8FA28644}"/>
              </a:ext>
            </a:extLst>
          </p:cNvPr>
          <p:cNvSpPr>
            <a:spLocks noGrp="1"/>
          </p:cNvSpPr>
          <p:nvPr>
            <p:ph type="title"/>
          </p:nvPr>
        </p:nvSpPr>
        <p:spPr/>
        <p:txBody>
          <a:bodyPr/>
          <a:lstStyle/>
          <a:p>
            <a:r>
              <a:rPr lang="en-US" dirty="0"/>
              <a:t>Terms to Know</a:t>
            </a:r>
          </a:p>
        </p:txBody>
      </p:sp>
      <p:sp>
        <p:nvSpPr>
          <p:cNvPr id="3" name="Content Placeholder 2">
            <a:extLst>
              <a:ext uri="{FF2B5EF4-FFF2-40B4-BE49-F238E27FC236}">
                <a16:creationId xmlns:a16="http://schemas.microsoft.com/office/drawing/2014/main" id="{C5C7AB13-AA5E-15D2-000A-E015E68A1945}"/>
              </a:ext>
            </a:extLst>
          </p:cNvPr>
          <p:cNvSpPr>
            <a:spLocks noGrp="1"/>
          </p:cNvSpPr>
          <p:nvPr>
            <p:ph idx="1"/>
          </p:nvPr>
        </p:nvSpPr>
        <p:spPr>
          <a:xfrm>
            <a:off x="457200" y="1295400"/>
            <a:ext cx="8229600" cy="5287962"/>
          </a:xfrm>
        </p:spPr>
        <p:txBody>
          <a:bodyPr>
            <a:normAutofit fontScale="92500" lnSpcReduction="10000"/>
          </a:bodyPr>
          <a:lstStyle/>
          <a:p>
            <a:r>
              <a:rPr lang="en-US" sz="1800" b="1" dirty="0"/>
              <a:t>P-value</a:t>
            </a:r>
            <a:r>
              <a:rPr lang="en-US" sz="1800" dirty="0"/>
              <a:t>: the probability under the assumption of no effect or no difference (null hypothesis), of obtaining a result equal to or more extreme than what was actually observed</a:t>
            </a:r>
          </a:p>
          <a:p>
            <a:pPr lvl="1"/>
            <a:r>
              <a:rPr lang="en-US" sz="1800" dirty="0"/>
              <a:t>How we define “statistical significance”</a:t>
            </a:r>
          </a:p>
          <a:p>
            <a:pPr marL="57150" indent="0">
              <a:buNone/>
            </a:pPr>
            <a:endParaRPr lang="en-US" sz="700" dirty="0"/>
          </a:p>
          <a:p>
            <a:r>
              <a:rPr lang="en-US" sz="1800" b="1" dirty="0"/>
              <a:t>AIC/AICC/BIC</a:t>
            </a:r>
            <a:r>
              <a:rPr lang="en-US" sz="1800" dirty="0"/>
              <a:t>: statistical measures that balance the goodness of fit of the model with the complexity of the model, penalizing models with more parameters to avoid overfitting</a:t>
            </a:r>
          </a:p>
          <a:p>
            <a:pPr lvl="1"/>
            <a:r>
              <a:rPr lang="en-US" sz="1800" dirty="0"/>
              <a:t>Lower values of AIC/AICC/BIC indicate a better fit</a:t>
            </a:r>
          </a:p>
          <a:p>
            <a:pPr marL="57150" indent="0">
              <a:buNone/>
            </a:pPr>
            <a:endParaRPr lang="en-US" sz="700" dirty="0"/>
          </a:p>
          <a:p>
            <a:r>
              <a:rPr lang="en-US" sz="1800" b="1" dirty="0"/>
              <a:t>Mallow’s C</a:t>
            </a:r>
            <a:r>
              <a:rPr lang="en-US" sz="1800" b="1" baseline="-25000" dirty="0"/>
              <a:t>p</a:t>
            </a:r>
            <a:r>
              <a:rPr lang="en-US" sz="1800" b="1" dirty="0"/>
              <a:t> statistic</a:t>
            </a:r>
            <a:r>
              <a:rPr lang="en-US" sz="1800" dirty="0"/>
              <a:t>: </a:t>
            </a:r>
            <a:r>
              <a:rPr lang="en-US" sz="1800" b="0" i="0" dirty="0">
                <a:solidFill>
                  <a:srgbClr val="0D0D0D"/>
                </a:solidFill>
                <a:effectLst/>
                <a:latin typeface="Söhne"/>
              </a:rPr>
              <a:t>the estimate of the prediction error of a model, adjusted for the number of predictors in the model</a:t>
            </a:r>
          </a:p>
          <a:p>
            <a:pPr lvl="1"/>
            <a:r>
              <a:rPr lang="en-US" sz="1800" dirty="0"/>
              <a:t>Values close to the number of predictors indicate a better fit</a:t>
            </a:r>
          </a:p>
          <a:p>
            <a:pPr marL="57150" indent="0">
              <a:buNone/>
            </a:pPr>
            <a:endParaRPr lang="en-US" sz="700" dirty="0"/>
          </a:p>
          <a:p>
            <a:r>
              <a:rPr lang="en-US" sz="1800" b="1" dirty="0"/>
              <a:t>Residual sum of squares (RSS)</a:t>
            </a:r>
            <a:r>
              <a:rPr lang="en-US" sz="1800" dirty="0"/>
              <a:t>:</a:t>
            </a:r>
            <a:r>
              <a:rPr lang="en-US" sz="1800" b="1" dirty="0"/>
              <a:t> </a:t>
            </a:r>
            <a:r>
              <a:rPr lang="en-US" sz="1800" dirty="0"/>
              <a:t>quantifies the discrepancy between the observed data and the model's predicted values</a:t>
            </a:r>
          </a:p>
          <a:p>
            <a:pPr lvl="1"/>
            <a:r>
              <a:rPr lang="en-US" sz="1800" dirty="0"/>
              <a:t>Lower values of RSS indicate better fit</a:t>
            </a:r>
          </a:p>
          <a:p>
            <a:pPr lvl="1"/>
            <a:endParaRPr lang="en-US" sz="700" dirty="0"/>
          </a:p>
          <a:p>
            <a:r>
              <a:rPr lang="en-US" sz="1800" b="1" dirty="0"/>
              <a:t>Adjusted R</a:t>
            </a:r>
            <a:r>
              <a:rPr lang="en-US" sz="1800" b="1" baseline="30000" dirty="0"/>
              <a:t>2</a:t>
            </a:r>
            <a:r>
              <a:rPr lang="en-US" sz="1800" dirty="0"/>
              <a:t>: the proportion of the variance in the dependent variable that is explained by the independent variables </a:t>
            </a:r>
          </a:p>
          <a:p>
            <a:pPr lvl="1"/>
            <a:r>
              <a:rPr lang="en-US" sz="1800" dirty="0"/>
              <a:t>Higher values of R</a:t>
            </a:r>
            <a:r>
              <a:rPr lang="en-US" sz="1800" baseline="30000" dirty="0"/>
              <a:t>2</a:t>
            </a:r>
            <a:r>
              <a:rPr lang="en-US" sz="1800" dirty="0"/>
              <a:t> indicate better fit</a:t>
            </a:r>
          </a:p>
        </p:txBody>
      </p:sp>
    </p:spTree>
    <p:extLst>
      <p:ext uri="{BB962C8B-B14F-4D97-AF65-F5344CB8AC3E}">
        <p14:creationId xmlns:p14="http://schemas.microsoft.com/office/powerpoint/2010/main" val="4191787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F75C5-F891-DB17-7111-F9148E1976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
        <p:nvSpPr>
          <p:cNvPr id="3" name="Title 2">
            <a:extLst>
              <a:ext uri="{FF2B5EF4-FFF2-40B4-BE49-F238E27FC236}">
                <a16:creationId xmlns:a16="http://schemas.microsoft.com/office/drawing/2014/main" id="{23087988-C537-1B54-8EAC-1794FBE76C52}"/>
              </a:ext>
            </a:extLst>
          </p:cNvPr>
          <p:cNvSpPr>
            <a:spLocks noGrp="1"/>
          </p:cNvSpPr>
          <p:nvPr>
            <p:ph type="title"/>
          </p:nvPr>
        </p:nvSpPr>
        <p:spPr/>
        <p:txBody>
          <a:bodyPr/>
          <a:lstStyle/>
          <a:p>
            <a:r>
              <a:rPr lang="en-US" dirty="0"/>
              <a:t>Science Driven &amp; Bivariate Method</a:t>
            </a:r>
          </a:p>
        </p:txBody>
      </p:sp>
      <p:sp>
        <p:nvSpPr>
          <p:cNvPr id="4" name="Text Placeholder 3">
            <a:extLst>
              <a:ext uri="{FF2B5EF4-FFF2-40B4-BE49-F238E27FC236}">
                <a16:creationId xmlns:a16="http://schemas.microsoft.com/office/drawing/2014/main" id="{5DBED71E-16F8-3C71-FF05-A33811377AB2}"/>
              </a:ext>
            </a:extLst>
          </p:cNvPr>
          <p:cNvSpPr>
            <a:spLocks noGrp="1"/>
          </p:cNvSpPr>
          <p:nvPr>
            <p:ph type="body" idx="1"/>
          </p:nvPr>
        </p:nvSpPr>
        <p:spPr/>
        <p:txBody>
          <a:bodyPr/>
          <a:lstStyle/>
          <a:p>
            <a:pPr marL="76200" indent="0">
              <a:buNone/>
            </a:pPr>
            <a:r>
              <a:rPr lang="en-US" dirty="0"/>
              <a:t>Science or literature driven:</a:t>
            </a:r>
          </a:p>
          <a:p>
            <a:pPr>
              <a:buFont typeface="Arial" panose="020B0604020202020204" pitchFamily="34" charset="0"/>
              <a:buChar char="•"/>
            </a:pPr>
            <a:r>
              <a:rPr lang="en-US" sz="2200" dirty="0"/>
              <a:t>Conduct a literature review to identify predictors</a:t>
            </a:r>
          </a:p>
          <a:p>
            <a:pPr>
              <a:buFont typeface="Arial" panose="020B0604020202020204" pitchFamily="34" charset="0"/>
              <a:buChar char="•"/>
            </a:pPr>
            <a:r>
              <a:rPr lang="en-US" sz="2200" dirty="0"/>
              <a:t>Use clinical or other relevant knowledge </a:t>
            </a:r>
          </a:p>
          <a:p>
            <a:pPr>
              <a:buFont typeface="Arial" panose="020B0604020202020204" pitchFamily="34" charset="0"/>
              <a:buChar char="•"/>
            </a:pPr>
            <a:r>
              <a:rPr lang="en-US" sz="2200" dirty="0"/>
              <a:t>Should </a:t>
            </a:r>
            <a:r>
              <a:rPr lang="en-US" sz="2200" i="1" dirty="0"/>
              <a:t>always</a:t>
            </a:r>
            <a:r>
              <a:rPr lang="en-US" sz="2200" dirty="0"/>
              <a:t> be the first step </a:t>
            </a:r>
          </a:p>
          <a:p>
            <a:endParaRPr lang="en-US" dirty="0"/>
          </a:p>
          <a:p>
            <a:pPr marL="76200" indent="0">
              <a:buNone/>
            </a:pPr>
            <a:r>
              <a:rPr lang="en-US" dirty="0"/>
              <a:t>Bivariate method:</a:t>
            </a:r>
          </a:p>
          <a:p>
            <a:pPr>
              <a:buFont typeface="Arial" panose="020B0604020202020204" pitchFamily="34" charset="0"/>
              <a:buChar char="•"/>
            </a:pPr>
            <a:r>
              <a:rPr lang="en-US" sz="2200" dirty="0"/>
              <a:t>Conduct bivariate analysis (simple logistic regression) between each candidate variable and the outcome </a:t>
            </a:r>
          </a:p>
          <a:p>
            <a:pPr>
              <a:buFont typeface="Arial" panose="020B0604020202020204" pitchFamily="34" charset="0"/>
              <a:buChar char="•"/>
            </a:pPr>
            <a:r>
              <a:rPr lang="en-US" sz="2200" dirty="0"/>
              <a:t>Any variables under a certain p-value threshold are included in the final model </a:t>
            </a:r>
          </a:p>
          <a:p>
            <a:pPr>
              <a:buFont typeface="Arial" panose="020B0604020202020204" pitchFamily="34" charset="0"/>
              <a:buChar char="•"/>
            </a:pPr>
            <a:r>
              <a:rPr lang="en-US" sz="2200" dirty="0"/>
              <a:t>P-value threshold is usually 0.10 or 0.20</a:t>
            </a:r>
          </a:p>
          <a:p>
            <a:pPr>
              <a:buFont typeface="Arial" panose="020B0604020202020204" pitchFamily="34" charset="0"/>
              <a:buChar char="•"/>
            </a:pPr>
            <a:r>
              <a:rPr lang="en-US" sz="2200" dirty="0"/>
              <a:t>Disadvantage: based on p-values</a:t>
            </a:r>
          </a:p>
          <a:p>
            <a:endParaRPr lang="en-US" dirty="0"/>
          </a:p>
          <a:p>
            <a:endParaRPr lang="en-US" dirty="0"/>
          </a:p>
        </p:txBody>
      </p:sp>
    </p:spTree>
    <p:extLst>
      <p:ext uri="{BB962C8B-B14F-4D97-AF65-F5344CB8AC3E}">
        <p14:creationId xmlns:p14="http://schemas.microsoft.com/office/powerpoint/2010/main" val="1733538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F2E1AF-684F-6D11-CC3E-E37E4E72F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
        <p:nvSpPr>
          <p:cNvPr id="3" name="Title 2">
            <a:extLst>
              <a:ext uri="{FF2B5EF4-FFF2-40B4-BE49-F238E27FC236}">
                <a16:creationId xmlns:a16="http://schemas.microsoft.com/office/drawing/2014/main" id="{4F95F7C3-AB58-E8F9-0FC5-81860592B769}"/>
              </a:ext>
            </a:extLst>
          </p:cNvPr>
          <p:cNvSpPr>
            <a:spLocks noGrp="1"/>
          </p:cNvSpPr>
          <p:nvPr>
            <p:ph type="title"/>
          </p:nvPr>
        </p:nvSpPr>
        <p:spPr/>
        <p:txBody>
          <a:bodyPr/>
          <a:lstStyle/>
          <a:p>
            <a:r>
              <a:rPr lang="en-US" dirty="0"/>
              <a:t>Stepwise Regression</a:t>
            </a:r>
          </a:p>
        </p:txBody>
      </p:sp>
      <p:sp>
        <p:nvSpPr>
          <p:cNvPr id="4" name="Text Placeholder 3">
            <a:extLst>
              <a:ext uri="{FF2B5EF4-FFF2-40B4-BE49-F238E27FC236}">
                <a16:creationId xmlns:a16="http://schemas.microsoft.com/office/drawing/2014/main" id="{D9E2A8B7-B476-8DAA-F92D-73EDF1A08743}"/>
              </a:ext>
            </a:extLst>
          </p:cNvPr>
          <p:cNvSpPr>
            <a:spLocks noGrp="1"/>
          </p:cNvSpPr>
          <p:nvPr>
            <p:ph type="body" idx="1"/>
          </p:nvPr>
        </p:nvSpPr>
        <p:spPr/>
        <p:txBody>
          <a:bodyPr/>
          <a:lstStyle/>
          <a:p>
            <a:pPr marL="76200" indent="0">
              <a:buNone/>
            </a:pPr>
            <a:r>
              <a:rPr lang="en-US" dirty="0"/>
              <a:t>Predictors are added or removed one at time if they are below a certain threshold (usually p-value below 0.10 to 0.20)</a:t>
            </a:r>
          </a:p>
          <a:p>
            <a:pPr marL="76200" indent="0">
              <a:buNone/>
            </a:pPr>
            <a:endParaRPr lang="en-US" sz="800" dirty="0"/>
          </a:p>
          <a:p>
            <a:pPr marL="76200" indent="0">
              <a:buNone/>
            </a:pPr>
            <a:r>
              <a:rPr lang="en-US" dirty="0"/>
              <a:t>Forward:</a:t>
            </a:r>
          </a:p>
          <a:p>
            <a:pPr>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Run y=x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1</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through y=x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k-1</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and enter the 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i</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with the lowest p-value (assuming it is below the threshold)</a:t>
            </a:r>
          </a:p>
          <a:p>
            <a:pPr>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Now run y=x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i </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1</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through y=x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i</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 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k-1 </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and enter the next x</a:t>
            </a:r>
            <a:r>
              <a:rPr kumimoji="0" lang="en-US" sz="2000" b="0" i="0" u="none" strike="noStrike" kern="1200" cap="none" spc="0" normalizeH="0" baseline="-25000" noProof="0" dirty="0">
                <a:ln>
                  <a:noFill/>
                </a:ln>
                <a:solidFill>
                  <a:prstClr val="black"/>
                </a:solidFill>
                <a:effectLst/>
                <a:uLnTx/>
                <a:uFillTx/>
                <a:latin typeface="Calibri"/>
                <a:ea typeface="MS PGothic" panose="020B0600070205080204" pitchFamily="34" charset="-128"/>
                <a:cs typeface="+mn-cs"/>
              </a:rPr>
              <a:t>i</a:t>
            </a: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with the lowest p-value</a:t>
            </a:r>
          </a:p>
          <a:p>
            <a:pPr>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Continue process until no more predictors come back with a p-value below the threshold</a:t>
            </a:r>
          </a:p>
          <a:p>
            <a:pPr marL="76200" indent="0">
              <a:buNone/>
            </a:pPr>
            <a:endParaRPr lang="en-US" sz="800" dirty="0">
              <a:solidFill>
                <a:prstClr val="black"/>
              </a:solidFill>
              <a:latin typeface="Calibri"/>
              <a:cs typeface="+mn-cs"/>
            </a:endParaRPr>
          </a:p>
          <a:p>
            <a:pPr marL="76200" indent="0">
              <a:buNone/>
            </a:pPr>
            <a:r>
              <a:rPr kumimoji="0" lang="en-US"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Backward:</a:t>
            </a:r>
          </a:p>
          <a:p>
            <a:pPr>
              <a:buFont typeface="Arial" panose="020B0604020202020204" pitchFamily="34" charset="0"/>
              <a:buChar char="•"/>
            </a:pPr>
            <a:r>
              <a:rPr lang="en-US" sz="2000" dirty="0"/>
              <a:t>Start with a full model (y=x</a:t>
            </a:r>
            <a:r>
              <a:rPr lang="en-US" sz="2000" baseline="-25000" dirty="0"/>
              <a:t>1</a:t>
            </a:r>
            <a:r>
              <a:rPr lang="en-US" sz="2000" dirty="0"/>
              <a:t> + … + x</a:t>
            </a:r>
            <a:r>
              <a:rPr lang="en-US" sz="2000" baseline="-25000" dirty="0"/>
              <a:t>k-1</a:t>
            </a:r>
            <a:r>
              <a:rPr lang="en-US" sz="2000" dirty="0"/>
              <a:t>) and remove predictor with the highest p-value (assuming it is above the threshold)</a:t>
            </a:r>
          </a:p>
          <a:p>
            <a:pPr>
              <a:buFont typeface="Arial" panose="020B0604020202020204" pitchFamily="34" charset="0"/>
              <a:buChar char="•"/>
            </a:pPr>
            <a:r>
              <a:rPr lang="en-US" sz="2000" dirty="0"/>
              <a:t>Repeatedly remove the variable with the highest p-value until all remaining variables meet the stopping criteria (are below the threshold)</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solidFill>
                <a:prstClr val="black"/>
              </a:solidFill>
              <a:latin typeface="Calibri"/>
              <a:cs typeface="+mn-cs"/>
            </a:endParaRPr>
          </a:p>
          <a:p>
            <a:pPr>
              <a:buFont typeface="Arial" panose="020B0604020202020204" pitchFamily="34" charset="0"/>
              <a:buChar char="•"/>
            </a:pPr>
            <a:endParaRPr lang="en-US" dirty="0">
              <a:solidFill>
                <a:prstClr val="black"/>
              </a:solidFill>
              <a:latin typeface="Calibri"/>
              <a:cs typeface="+mn-cs"/>
            </a:endParaRPr>
          </a:p>
          <a:p>
            <a:pPr>
              <a:buFont typeface="Arial" panose="020B0604020202020204" pitchFamily="34" charset="0"/>
              <a:buChar char="•"/>
            </a:pPr>
            <a:endParaRPr lang="en-US" dirty="0">
              <a:solidFill>
                <a:prstClr val="black"/>
              </a:solidFill>
              <a:latin typeface="Calibri"/>
              <a:cs typeface="+mn-cs"/>
            </a:endParaRPr>
          </a:p>
          <a:p>
            <a:pPr marL="76200" indent="0">
              <a:buNone/>
            </a:pPr>
            <a:endParaRPr lang="en-US" dirty="0"/>
          </a:p>
          <a:p>
            <a:pPr marL="76200" indent="0">
              <a:buNone/>
            </a:pPr>
            <a:endParaRPr lang="en-US" dirty="0"/>
          </a:p>
        </p:txBody>
      </p:sp>
    </p:spTree>
    <p:extLst>
      <p:ext uri="{BB962C8B-B14F-4D97-AF65-F5344CB8AC3E}">
        <p14:creationId xmlns:p14="http://schemas.microsoft.com/office/powerpoint/2010/main" val="536580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89564-3F1F-E6B2-6AB5-7553F6914E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sp>
        <p:nvSpPr>
          <p:cNvPr id="3" name="Title 2">
            <a:extLst>
              <a:ext uri="{FF2B5EF4-FFF2-40B4-BE49-F238E27FC236}">
                <a16:creationId xmlns:a16="http://schemas.microsoft.com/office/drawing/2014/main" id="{DA7674B1-855F-C798-ABD4-9F733B8A8F07}"/>
              </a:ext>
            </a:extLst>
          </p:cNvPr>
          <p:cNvSpPr>
            <a:spLocks noGrp="1"/>
          </p:cNvSpPr>
          <p:nvPr>
            <p:ph type="title"/>
          </p:nvPr>
        </p:nvSpPr>
        <p:spPr/>
        <p:txBody>
          <a:bodyPr/>
          <a:lstStyle/>
          <a:p>
            <a:r>
              <a:rPr lang="en-US" dirty="0"/>
              <a:t>Stepwise Regression</a:t>
            </a:r>
          </a:p>
        </p:txBody>
      </p:sp>
      <p:sp>
        <p:nvSpPr>
          <p:cNvPr id="4" name="Text Placeholder 3">
            <a:extLst>
              <a:ext uri="{FF2B5EF4-FFF2-40B4-BE49-F238E27FC236}">
                <a16:creationId xmlns:a16="http://schemas.microsoft.com/office/drawing/2014/main" id="{D308A669-F3ED-D317-9E8C-AF8B11E9D8B9}"/>
              </a:ext>
            </a:extLst>
          </p:cNvPr>
          <p:cNvSpPr>
            <a:spLocks noGrp="1"/>
          </p:cNvSpPr>
          <p:nvPr>
            <p:ph type="body" idx="1"/>
          </p:nvPr>
        </p:nvSpPr>
        <p:spPr/>
        <p:txBody>
          <a:bodyPr/>
          <a:lstStyle/>
          <a:p>
            <a:pPr marL="76200" indent="0">
              <a:buNone/>
            </a:pPr>
            <a:r>
              <a:rPr lang="en-US" dirty="0"/>
              <a:t>Bidirectional:</a:t>
            </a:r>
          </a:p>
          <a:p>
            <a:pPr>
              <a:buFont typeface="Arial" panose="020B0604020202020204" pitchFamily="34" charset="0"/>
              <a:buChar char="•"/>
            </a:pPr>
            <a:r>
              <a:rPr lang="en-US" sz="2000" dirty="0"/>
              <a:t>Combination of forward and backward</a:t>
            </a:r>
          </a:p>
          <a:p>
            <a:pPr>
              <a:buFont typeface="Arial" panose="020B0604020202020204" pitchFamily="34" charset="0"/>
              <a:buChar char="•"/>
            </a:pPr>
            <a:r>
              <a:rPr lang="en-US" sz="2000" dirty="0"/>
              <a:t>Perform the steps of forward stepwise but if a previously significant predictor loses significance, remove it from the model</a:t>
            </a:r>
          </a:p>
          <a:p>
            <a:pPr marL="76200" indent="0">
              <a:buNone/>
            </a:pPr>
            <a:endParaRPr lang="en-US" sz="800" dirty="0"/>
          </a:p>
          <a:p>
            <a:pPr marL="76200" indent="0">
              <a:buNone/>
            </a:pPr>
            <a:r>
              <a:rPr lang="en-US" dirty="0"/>
              <a:t>Other types of selection criteria:</a:t>
            </a:r>
          </a:p>
          <a:p>
            <a:pPr>
              <a:buFont typeface="Arial" panose="020B0604020202020204" pitchFamily="34" charset="0"/>
              <a:buChar char="•"/>
            </a:pPr>
            <a:r>
              <a:rPr lang="en-US" sz="2000" dirty="0"/>
              <a:t>Adjusted R-square</a:t>
            </a:r>
          </a:p>
          <a:p>
            <a:pPr>
              <a:buFont typeface="Arial" panose="020B0604020202020204" pitchFamily="34" charset="0"/>
              <a:buChar char="•"/>
            </a:pPr>
            <a:r>
              <a:rPr lang="en-US" sz="2000" dirty="0"/>
              <a:t>AIC, AICC, BIC (R </a:t>
            </a:r>
            <a:r>
              <a:rPr lang="en-US" sz="2000" dirty="0" err="1"/>
              <a:t>stepAIC</a:t>
            </a:r>
            <a:r>
              <a:rPr lang="en-US" sz="2000" dirty="0"/>
              <a:t> use AIC)</a:t>
            </a:r>
          </a:p>
          <a:p>
            <a:pPr>
              <a:buFont typeface="Arial" panose="020B0604020202020204" pitchFamily="34" charset="0"/>
              <a:buChar char="•"/>
            </a:pPr>
            <a:r>
              <a:rPr lang="en-US" sz="2000" dirty="0"/>
              <a:t>Mallows’ C</a:t>
            </a:r>
            <a:r>
              <a:rPr lang="en-US" sz="2000" baseline="-25000" dirty="0"/>
              <a:t>p</a:t>
            </a:r>
            <a:r>
              <a:rPr lang="en-US" sz="2000" dirty="0"/>
              <a:t> statistic</a:t>
            </a:r>
          </a:p>
          <a:p>
            <a:pPr>
              <a:buFont typeface="Arial" panose="020B0604020202020204" pitchFamily="34" charset="0"/>
              <a:buChar char="•"/>
            </a:pPr>
            <a:r>
              <a:rPr lang="en-US" sz="2000" dirty="0"/>
              <a:t>Residual sum of squares statistic (R </a:t>
            </a:r>
            <a:r>
              <a:rPr lang="en-US" sz="2000" dirty="0" err="1"/>
              <a:t>regsubsets</a:t>
            </a:r>
            <a:r>
              <a:rPr lang="en-US" sz="2000" dirty="0"/>
              <a:t> uses this one)</a:t>
            </a:r>
          </a:p>
          <a:p>
            <a:pPr>
              <a:buFont typeface="Arial" panose="020B0604020202020204" pitchFamily="34" charset="0"/>
              <a:buChar char="•"/>
            </a:pPr>
            <a:r>
              <a:rPr lang="en-US" sz="2000" dirty="0"/>
              <a:t>Schwarz BIC</a:t>
            </a:r>
          </a:p>
          <a:p>
            <a:pPr marL="76200" indent="0">
              <a:buNone/>
            </a:pPr>
            <a:endParaRPr lang="en-US" sz="800" dirty="0"/>
          </a:p>
          <a:p>
            <a:pPr marL="76200" indent="0">
              <a:buNone/>
            </a:pPr>
            <a:r>
              <a:rPr lang="en-US" dirty="0"/>
              <a:t>Disadvantages of stepwise regression: </a:t>
            </a:r>
          </a:p>
          <a:p>
            <a:pPr>
              <a:buFont typeface="Arial" panose="020B0604020202020204" pitchFamily="34" charset="0"/>
              <a:buChar char="•"/>
            </a:pPr>
            <a:r>
              <a:rPr lang="en-US" sz="2000" dirty="0"/>
              <a:t>Prone to overfitting</a:t>
            </a:r>
          </a:p>
          <a:p>
            <a:pPr>
              <a:buFont typeface="Arial" panose="020B0604020202020204" pitchFamily="34" charset="0"/>
              <a:buChar char="•"/>
            </a:pPr>
            <a:r>
              <a:rPr lang="en-US" sz="2000" dirty="0"/>
              <a:t>Biased estimates </a:t>
            </a:r>
          </a:p>
          <a:p>
            <a:endParaRPr lang="en-US" sz="2000" dirty="0"/>
          </a:p>
          <a:p>
            <a:pPr marL="76200" indent="0">
              <a:buNone/>
            </a:pPr>
            <a:endParaRPr lang="en-US" sz="2000" dirty="0"/>
          </a:p>
        </p:txBody>
      </p:sp>
    </p:spTree>
    <p:extLst>
      <p:ext uri="{BB962C8B-B14F-4D97-AF65-F5344CB8AC3E}">
        <p14:creationId xmlns:p14="http://schemas.microsoft.com/office/powerpoint/2010/main" val="1095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478B5-8AB4-EC30-34FB-884073F4386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EC32E7-0E7D-64EE-0AEC-FB8E264B4D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sp>
        <p:nvSpPr>
          <p:cNvPr id="3" name="Title 2">
            <a:extLst>
              <a:ext uri="{FF2B5EF4-FFF2-40B4-BE49-F238E27FC236}">
                <a16:creationId xmlns:a16="http://schemas.microsoft.com/office/drawing/2014/main" id="{79A9A222-D13E-AA55-BF98-F15546099A26}"/>
              </a:ext>
            </a:extLst>
          </p:cNvPr>
          <p:cNvSpPr>
            <a:spLocks noGrp="1"/>
          </p:cNvSpPr>
          <p:nvPr>
            <p:ph type="title"/>
          </p:nvPr>
        </p:nvSpPr>
        <p:spPr/>
        <p:txBody>
          <a:bodyPr/>
          <a:lstStyle/>
          <a:p>
            <a:r>
              <a:rPr lang="en-US" dirty="0"/>
              <a:t>Sample </a:t>
            </a:r>
            <a:br>
              <a:rPr lang="en-US" dirty="0"/>
            </a:br>
            <a:r>
              <a:rPr lang="en-US" dirty="0"/>
              <a:t>Dataset</a:t>
            </a:r>
          </a:p>
        </p:txBody>
      </p:sp>
      <p:sp>
        <p:nvSpPr>
          <p:cNvPr id="4" name="Text Placeholder 3">
            <a:extLst>
              <a:ext uri="{FF2B5EF4-FFF2-40B4-BE49-F238E27FC236}">
                <a16:creationId xmlns:a16="http://schemas.microsoft.com/office/drawing/2014/main" id="{1AECFA8B-C431-8198-F0B7-44913036E2A1}"/>
              </a:ext>
            </a:extLst>
          </p:cNvPr>
          <p:cNvSpPr>
            <a:spLocks noGrp="1"/>
          </p:cNvSpPr>
          <p:nvPr>
            <p:ph type="body" idx="1"/>
          </p:nvPr>
        </p:nvSpPr>
        <p:spPr>
          <a:xfrm>
            <a:off x="457200" y="1173162"/>
            <a:ext cx="2743200" cy="5075239"/>
          </a:xfrm>
        </p:spPr>
        <p:txBody>
          <a:bodyPr/>
          <a:lstStyle/>
          <a:p>
            <a:pPr>
              <a:spcAft>
                <a:spcPts val="600"/>
              </a:spcAft>
            </a:pPr>
            <a:r>
              <a:rPr lang="en-US" dirty="0"/>
              <a:t>Completely simulated based on real data</a:t>
            </a:r>
          </a:p>
          <a:p>
            <a:pPr>
              <a:spcAft>
                <a:spcPts val="600"/>
              </a:spcAft>
            </a:pPr>
            <a:r>
              <a:rPr lang="en-US" dirty="0"/>
              <a:t>4,000 observations &amp; 15 predictors</a:t>
            </a:r>
          </a:p>
          <a:p>
            <a:pPr>
              <a:spcAft>
                <a:spcPts val="600"/>
              </a:spcAft>
            </a:pPr>
            <a:r>
              <a:rPr lang="en-US" dirty="0"/>
              <a:t>Outcome is mortality within 1 year of hospital discharge</a:t>
            </a:r>
          </a:p>
          <a:p>
            <a:pPr marL="76200" indent="0">
              <a:buNone/>
            </a:pPr>
            <a:endParaRPr lang="en-US" dirty="0"/>
          </a:p>
        </p:txBody>
      </p:sp>
      <p:graphicFrame>
        <p:nvGraphicFramePr>
          <p:cNvPr id="5" name="Table 4">
            <a:extLst>
              <a:ext uri="{FF2B5EF4-FFF2-40B4-BE49-F238E27FC236}">
                <a16:creationId xmlns:a16="http://schemas.microsoft.com/office/drawing/2014/main" id="{1E54D650-0075-3729-77EE-FF16D6F327E1}"/>
              </a:ext>
            </a:extLst>
          </p:cNvPr>
          <p:cNvGraphicFramePr>
            <a:graphicFrameLocks noGrp="1"/>
          </p:cNvGraphicFramePr>
          <p:nvPr>
            <p:extLst>
              <p:ext uri="{D42A27DB-BD31-4B8C-83A1-F6EECF244321}">
                <p14:modId xmlns:p14="http://schemas.microsoft.com/office/powerpoint/2010/main" val="2142167833"/>
              </p:ext>
            </p:extLst>
          </p:nvPr>
        </p:nvGraphicFramePr>
        <p:xfrm>
          <a:off x="3276600" y="324935"/>
          <a:ext cx="5772150" cy="5995854"/>
        </p:xfrm>
        <a:graphic>
          <a:graphicData uri="http://schemas.openxmlformats.org/drawingml/2006/table">
            <a:tbl>
              <a:tblPr firstRow="1" bandRow="1">
                <a:tableStyleId>{5C22544A-7EE6-4342-B048-85BDC9FD1C3A}</a:tableStyleId>
              </a:tblPr>
              <a:tblGrid>
                <a:gridCol w="867722">
                  <a:extLst>
                    <a:ext uri="{9D8B030D-6E8A-4147-A177-3AD203B41FA5}">
                      <a16:colId xmlns:a16="http://schemas.microsoft.com/office/drawing/2014/main" val="2883769523"/>
                    </a:ext>
                  </a:extLst>
                </a:gridCol>
                <a:gridCol w="1948184">
                  <a:extLst>
                    <a:ext uri="{9D8B030D-6E8A-4147-A177-3AD203B41FA5}">
                      <a16:colId xmlns:a16="http://schemas.microsoft.com/office/drawing/2014/main" val="3350860673"/>
                    </a:ext>
                  </a:extLst>
                </a:gridCol>
                <a:gridCol w="1832294">
                  <a:extLst>
                    <a:ext uri="{9D8B030D-6E8A-4147-A177-3AD203B41FA5}">
                      <a16:colId xmlns:a16="http://schemas.microsoft.com/office/drawing/2014/main" val="3282405377"/>
                    </a:ext>
                  </a:extLst>
                </a:gridCol>
                <a:gridCol w="1123950">
                  <a:extLst>
                    <a:ext uri="{9D8B030D-6E8A-4147-A177-3AD203B41FA5}">
                      <a16:colId xmlns:a16="http://schemas.microsoft.com/office/drawing/2014/main" val="2284999687"/>
                    </a:ext>
                  </a:extLst>
                </a:gridCol>
              </a:tblGrid>
              <a:tr h="300446">
                <a:tc>
                  <a:txBody>
                    <a:bodyPr/>
                    <a:lstStyle/>
                    <a:p>
                      <a:pPr algn="ctr"/>
                      <a:r>
                        <a:rPr lang="en-US" sz="1050" dirty="0"/>
                        <a:t>Variable Name</a:t>
                      </a:r>
                    </a:p>
                  </a:txBody>
                  <a:tcPr anchor="ctr"/>
                </a:tc>
                <a:tc>
                  <a:txBody>
                    <a:bodyPr/>
                    <a:lstStyle/>
                    <a:p>
                      <a:pPr algn="ctr"/>
                      <a:r>
                        <a:rPr lang="en-US" sz="1050" dirty="0"/>
                        <a:t>Description</a:t>
                      </a:r>
                    </a:p>
                  </a:txBody>
                  <a:tcPr anchor="ctr"/>
                </a:tc>
                <a:tc>
                  <a:txBody>
                    <a:bodyPr/>
                    <a:lstStyle/>
                    <a:p>
                      <a:pPr algn="ctr"/>
                      <a:r>
                        <a:rPr lang="en-US" sz="1050" dirty="0"/>
                        <a:t>Levels/Range</a:t>
                      </a:r>
                    </a:p>
                  </a:txBody>
                  <a:tcPr anchor="ctr"/>
                </a:tc>
                <a:tc>
                  <a:txBody>
                    <a:bodyPr/>
                    <a:lstStyle/>
                    <a:p>
                      <a:pPr algn="ctr"/>
                      <a:r>
                        <a:rPr lang="en-US" sz="1050" dirty="0"/>
                        <a:t>Type</a:t>
                      </a:r>
                    </a:p>
                  </a:txBody>
                  <a:tcPr anchor="ctr"/>
                </a:tc>
                <a:extLst>
                  <a:ext uri="{0D108BD9-81ED-4DB2-BD59-A6C34878D82A}">
                    <a16:rowId xmlns:a16="http://schemas.microsoft.com/office/drawing/2014/main" val="2736024249"/>
                  </a:ext>
                </a:extLst>
              </a:tr>
              <a:tr h="300446">
                <a:tc>
                  <a:txBody>
                    <a:bodyPr/>
                    <a:lstStyle/>
                    <a:p>
                      <a:pPr algn="ctr"/>
                      <a:r>
                        <a:rPr lang="en-US" sz="1050" dirty="0"/>
                        <a:t>Mortality</a:t>
                      </a:r>
                    </a:p>
                  </a:txBody>
                  <a:tcPr anchor="ctr"/>
                </a:tc>
                <a:tc>
                  <a:txBody>
                    <a:bodyPr/>
                    <a:lstStyle/>
                    <a:p>
                      <a:pPr algn="ctr"/>
                      <a:r>
                        <a:rPr lang="en-US" sz="1050" dirty="0"/>
                        <a:t>Mortality within 60 days of hospital discharge</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1980822143"/>
                  </a:ext>
                </a:extLst>
              </a:tr>
              <a:tr h="300446">
                <a:tc>
                  <a:txBody>
                    <a:bodyPr/>
                    <a:lstStyle/>
                    <a:p>
                      <a:pPr algn="ctr"/>
                      <a:r>
                        <a:rPr lang="en-US" sz="1050" dirty="0"/>
                        <a:t>Cancer</a:t>
                      </a:r>
                    </a:p>
                  </a:txBody>
                  <a:tcPr anchor="ctr"/>
                </a:tc>
                <a:tc>
                  <a:txBody>
                    <a:bodyPr/>
                    <a:lstStyle/>
                    <a:p>
                      <a:pPr algn="ctr"/>
                      <a:r>
                        <a:rPr lang="en-US" sz="1050" dirty="0"/>
                        <a:t>Current cancer diagnosis</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3956994689"/>
                  </a:ext>
                </a:extLst>
              </a:tr>
              <a:tr h="300446">
                <a:tc>
                  <a:txBody>
                    <a:bodyPr/>
                    <a:lstStyle/>
                    <a:p>
                      <a:pPr algn="ctr"/>
                      <a:r>
                        <a:rPr lang="en-US" sz="1050" dirty="0" err="1"/>
                        <a:t>Prev_admiss</a:t>
                      </a:r>
                      <a:endParaRPr lang="en-US" sz="1050" dirty="0"/>
                    </a:p>
                  </a:txBody>
                  <a:tcPr anchor="ctr"/>
                </a:tc>
                <a:tc>
                  <a:txBody>
                    <a:bodyPr/>
                    <a:lstStyle/>
                    <a:p>
                      <a:pPr algn="ctr"/>
                      <a:r>
                        <a:rPr lang="en-US" sz="1050" dirty="0"/>
                        <a:t>Previous admission in past year</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2549877392"/>
                  </a:ext>
                </a:extLst>
              </a:tr>
              <a:tr h="300446">
                <a:tc>
                  <a:txBody>
                    <a:bodyPr/>
                    <a:lstStyle/>
                    <a:p>
                      <a:pPr algn="ctr"/>
                      <a:r>
                        <a:rPr lang="en-US" sz="1050" dirty="0"/>
                        <a:t>Infection</a:t>
                      </a:r>
                    </a:p>
                  </a:txBody>
                  <a:tcPr anchor="ctr"/>
                </a:tc>
                <a:tc>
                  <a:txBody>
                    <a:bodyPr/>
                    <a:lstStyle/>
                    <a:p>
                      <a:pPr algn="ctr"/>
                      <a:r>
                        <a:rPr lang="en-US" sz="1050" dirty="0"/>
                        <a:t>Admitted for infection</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828230067"/>
                  </a:ext>
                </a:extLst>
              </a:tr>
              <a:tr h="300446">
                <a:tc>
                  <a:txBody>
                    <a:bodyPr/>
                    <a:lstStyle/>
                    <a:p>
                      <a:pPr algn="ctr"/>
                      <a:r>
                        <a:rPr lang="en-US" sz="1050" dirty="0"/>
                        <a:t>Alert</a:t>
                      </a:r>
                    </a:p>
                  </a:txBody>
                  <a:tcPr anchor="ctr"/>
                </a:tc>
                <a:tc>
                  <a:txBody>
                    <a:bodyPr/>
                    <a:lstStyle/>
                    <a:p>
                      <a:pPr algn="ctr"/>
                      <a:r>
                        <a:rPr lang="en-US" sz="1050" dirty="0"/>
                        <a:t>Arrived to hospital alert</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2285647264"/>
                  </a:ext>
                </a:extLst>
              </a:tr>
              <a:tr h="300446">
                <a:tc>
                  <a:txBody>
                    <a:bodyPr/>
                    <a:lstStyle/>
                    <a:p>
                      <a:pPr algn="ctr"/>
                      <a:r>
                        <a:rPr lang="en-US" sz="1050" dirty="0"/>
                        <a:t>Sex</a:t>
                      </a:r>
                    </a:p>
                  </a:txBody>
                  <a:tcPr anchor="ctr"/>
                </a:tc>
                <a:tc>
                  <a:txBody>
                    <a:bodyPr/>
                    <a:lstStyle/>
                    <a:p>
                      <a:pPr algn="ctr"/>
                      <a:r>
                        <a:rPr lang="en-US" sz="1050" dirty="0"/>
                        <a:t>Sex of participant</a:t>
                      </a:r>
                    </a:p>
                  </a:txBody>
                  <a:tcPr anchor="ctr"/>
                </a:tc>
                <a:tc>
                  <a:txBody>
                    <a:bodyPr/>
                    <a:lstStyle/>
                    <a:p>
                      <a:pPr algn="ctr"/>
                      <a:r>
                        <a:rPr lang="en-US" sz="1050" dirty="0"/>
                        <a:t>Female/Male</a:t>
                      </a:r>
                    </a:p>
                  </a:txBody>
                  <a:tcPr anchor="ctr"/>
                </a:tc>
                <a:tc>
                  <a:txBody>
                    <a:bodyPr/>
                    <a:lstStyle/>
                    <a:p>
                      <a:pPr algn="ctr"/>
                      <a:r>
                        <a:rPr lang="en-US" sz="1050" dirty="0"/>
                        <a:t>Binary</a:t>
                      </a:r>
                    </a:p>
                  </a:txBody>
                  <a:tcPr anchor="ctr"/>
                </a:tc>
                <a:extLst>
                  <a:ext uri="{0D108BD9-81ED-4DB2-BD59-A6C34878D82A}">
                    <a16:rowId xmlns:a16="http://schemas.microsoft.com/office/drawing/2014/main" val="1511727985"/>
                  </a:ext>
                </a:extLst>
              </a:tr>
              <a:tr h="300446">
                <a:tc>
                  <a:txBody>
                    <a:bodyPr/>
                    <a:lstStyle/>
                    <a:p>
                      <a:pPr algn="ctr"/>
                      <a:r>
                        <a:rPr lang="en-US" sz="1050" dirty="0"/>
                        <a:t>Para_gt2</a:t>
                      </a:r>
                    </a:p>
                  </a:txBody>
                  <a:tcPr anchor="ctr"/>
                </a:tc>
                <a:tc>
                  <a:txBody>
                    <a:bodyPr/>
                    <a:lstStyle/>
                    <a:p>
                      <a:pPr algn="ctr"/>
                      <a:r>
                        <a:rPr lang="en-US" sz="1050" dirty="0"/>
                        <a:t>More than 2 other children at home</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4235887677"/>
                  </a:ext>
                </a:extLst>
              </a:tr>
              <a:tr h="300446">
                <a:tc>
                  <a:txBody>
                    <a:bodyPr/>
                    <a:lstStyle/>
                    <a:p>
                      <a:pPr algn="ctr"/>
                      <a:r>
                        <a:rPr lang="en-US" sz="1050" dirty="0"/>
                        <a:t>Dist_100</a:t>
                      </a:r>
                    </a:p>
                  </a:txBody>
                  <a:tcPr anchor="ctr"/>
                </a:tc>
                <a:tc>
                  <a:txBody>
                    <a:bodyPr/>
                    <a:lstStyle/>
                    <a:p>
                      <a:pPr algn="ctr"/>
                      <a:r>
                        <a:rPr lang="en-US" sz="1050" dirty="0"/>
                        <a:t>Distance to nearest hospital is less than 100 miles</a:t>
                      </a:r>
                    </a:p>
                  </a:txBody>
                  <a:tcPr anchor="ctr"/>
                </a:tc>
                <a:tc>
                  <a:txBody>
                    <a:bodyPr/>
                    <a:lstStyle/>
                    <a:p>
                      <a:pPr algn="ctr"/>
                      <a:r>
                        <a:rPr lang="en-US" sz="1050" dirty="0"/>
                        <a:t>Yes/No</a:t>
                      </a:r>
                    </a:p>
                  </a:txBody>
                  <a:tcPr anchor="ctr"/>
                </a:tc>
                <a:tc>
                  <a:txBody>
                    <a:bodyPr/>
                    <a:lstStyle/>
                    <a:p>
                      <a:pPr algn="ctr"/>
                      <a:r>
                        <a:rPr lang="en-US" sz="1050" dirty="0"/>
                        <a:t>Binary</a:t>
                      </a:r>
                    </a:p>
                  </a:txBody>
                  <a:tcPr anchor="ctr"/>
                </a:tc>
                <a:extLst>
                  <a:ext uri="{0D108BD9-81ED-4DB2-BD59-A6C34878D82A}">
                    <a16:rowId xmlns:a16="http://schemas.microsoft.com/office/drawing/2014/main" val="3511248005"/>
                  </a:ext>
                </a:extLst>
              </a:tr>
              <a:tr h="300446">
                <a:tc>
                  <a:txBody>
                    <a:bodyPr/>
                    <a:lstStyle/>
                    <a:p>
                      <a:pPr algn="ctr"/>
                      <a:r>
                        <a:rPr lang="en-US" sz="1050" dirty="0"/>
                        <a:t>Weight</a:t>
                      </a:r>
                    </a:p>
                  </a:txBody>
                  <a:tcPr anchor="ctr"/>
                </a:tc>
                <a:tc>
                  <a:txBody>
                    <a:bodyPr/>
                    <a:lstStyle/>
                    <a:p>
                      <a:pPr algn="ctr"/>
                      <a:r>
                        <a:rPr lang="en-US" sz="1050" dirty="0"/>
                        <a:t>Weight category based on BMI</a:t>
                      </a:r>
                    </a:p>
                  </a:txBody>
                  <a:tcPr anchor="ctr"/>
                </a:tc>
                <a:tc>
                  <a:txBody>
                    <a:bodyPr/>
                    <a:lstStyle/>
                    <a:p>
                      <a:pPr algn="ctr"/>
                      <a:r>
                        <a:rPr lang="en-US" sz="1050" dirty="0"/>
                        <a:t>Under/Normal/Over</a:t>
                      </a:r>
                    </a:p>
                  </a:txBody>
                  <a:tcPr anchor="ctr"/>
                </a:tc>
                <a:tc>
                  <a:txBody>
                    <a:bodyPr/>
                    <a:lstStyle/>
                    <a:p>
                      <a:pPr algn="ctr"/>
                      <a:r>
                        <a:rPr lang="en-US" sz="1050" dirty="0" err="1"/>
                        <a:t>Multicategorical</a:t>
                      </a:r>
                      <a:endParaRPr lang="en-US" sz="1050" dirty="0"/>
                    </a:p>
                  </a:txBody>
                  <a:tcPr anchor="ctr"/>
                </a:tc>
                <a:extLst>
                  <a:ext uri="{0D108BD9-81ED-4DB2-BD59-A6C34878D82A}">
                    <a16:rowId xmlns:a16="http://schemas.microsoft.com/office/drawing/2014/main" val="2227567295"/>
                  </a:ext>
                </a:extLst>
              </a:tr>
              <a:tr h="300446">
                <a:tc>
                  <a:txBody>
                    <a:bodyPr/>
                    <a:lstStyle/>
                    <a:p>
                      <a:pPr algn="ctr"/>
                      <a:r>
                        <a:rPr lang="en-US" sz="1050" dirty="0"/>
                        <a:t>Educ</a:t>
                      </a:r>
                    </a:p>
                  </a:txBody>
                  <a:tcPr anchor="ctr"/>
                </a:tc>
                <a:tc>
                  <a:txBody>
                    <a:bodyPr/>
                    <a:lstStyle/>
                    <a:p>
                      <a:pPr algn="ctr"/>
                      <a:r>
                        <a:rPr lang="en-US" sz="1050" dirty="0"/>
                        <a:t>Main caregiver’s education</a:t>
                      </a:r>
                    </a:p>
                  </a:txBody>
                  <a:tcPr anchor="ctr"/>
                </a:tc>
                <a:tc>
                  <a:txBody>
                    <a:bodyPr/>
                    <a:lstStyle/>
                    <a:p>
                      <a:pPr algn="ctr"/>
                      <a:r>
                        <a:rPr lang="en-US" sz="1050" dirty="0"/>
                        <a:t>Less than high school/high school/college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err="1">
                          <a:ln>
                            <a:noFill/>
                          </a:ln>
                          <a:solidFill>
                            <a:prstClr val="black"/>
                          </a:solidFill>
                          <a:effectLst/>
                          <a:uLnTx/>
                          <a:uFillTx/>
                        </a:rPr>
                        <a:t>Multicategorical</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4088295146"/>
                  </a:ext>
                </a:extLst>
              </a:tr>
              <a:tr h="300446">
                <a:tc>
                  <a:txBody>
                    <a:bodyPr/>
                    <a:lstStyle/>
                    <a:p>
                      <a:pPr algn="ctr"/>
                      <a:r>
                        <a:rPr lang="en-US" sz="1050" dirty="0"/>
                        <a:t>Dispo</a:t>
                      </a:r>
                    </a:p>
                  </a:txBody>
                  <a:tcPr anchor="ctr"/>
                </a:tc>
                <a:tc>
                  <a:txBody>
                    <a:bodyPr/>
                    <a:lstStyle/>
                    <a:p>
                      <a:pPr algn="ctr"/>
                      <a:r>
                        <a:rPr lang="en-US" sz="1050" dirty="0"/>
                        <a:t>Disposition upon leaving hospital</a:t>
                      </a:r>
                    </a:p>
                  </a:txBody>
                  <a:tcPr anchor="ctr"/>
                </a:tc>
                <a:tc>
                  <a:txBody>
                    <a:bodyPr/>
                    <a:lstStyle/>
                    <a:p>
                      <a:pPr algn="ctr"/>
                      <a:r>
                        <a:rPr lang="en-US" sz="1050" dirty="0"/>
                        <a:t>Discharged/Left AMA/Transferred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err="1">
                          <a:ln>
                            <a:noFill/>
                          </a:ln>
                          <a:solidFill>
                            <a:prstClr val="black"/>
                          </a:solidFill>
                          <a:effectLst/>
                          <a:uLnTx/>
                          <a:uFillTx/>
                        </a:rPr>
                        <a:t>Multicategorical</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3707639246"/>
                  </a:ext>
                </a:extLst>
              </a:tr>
              <a:tr h="300446">
                <a:tc>
                  <a:txBody>
                    <a:bodyPr/>
                    <a:lstStyle/>
                    <a:p>
                      <a:pPr algn="ctr"/>
                      <a:r>
                        <a:rPr lang="en-US" sz="1050" dirty="0"/>
                        <a:t>Insurance</a:t>
                      </a:r>
                    </a:p>
                  </a:txBody>
                  <a:tcPr anchor="ctr"/>
                </a:tc>
                <a:tc>
                  <a:txBody>
                    <a:bodyPr/>
                    <a:lstStyle/>
                    <a:p>
                      <a:pPr algn="ctr"/>
                      <a:r>
                        <a:rPr lang="en-US" sz="1050" dirty="0"/>
                        <a:t>Insurance of participant</a:t>
                      </a:r>
                    </a:p>
                  </a:txBody>
                  <a:tcPr anchor="ctr"/>
                </a:tc>
                <a:tc>
                  <a:txBody>
                    <a:bodyPr/>
                    <a:lstStyle/>
                    <a:p>
                      <a:pPr algn="ctr"/>
                      <a:r>
                        <a:rPr lang="en-US" sz="1050" dirty="0"/>
                        <a:t>Private/Public/Self-pay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err="1">
                          <a:ln>
                            <a:noFill/>
                          </a:ln>
                          <a:solidFill>
                            <a:prstClr val="black"/>
                          </a:solidFill>
                          <a:effectLst/>
                          <a:uLnTx/>
                          <a:uFillTx/>
                        </a:rPr>
                        <a:t>Multicategorical</a:t>
                      </a:r>
                      <a:endParaRPr kumimoji="0" lang="en-US" sz="1050" b="0" u="none" strike="noStrike" kern="1200" cap="none" spc="0" normalizeH="0" baseline="0" noProof="0" dirty="0">
                        <a:ln>
                          <a:noFill/>
                        </a:ln>
                        <a:solidFill>
                          <a:prstClr val="black"/>
                        </a:solidFill>
                        <a:effectLst/>
                        <a:uLnTx/>
                        <a:uFillTx/>
                      </a:endParaRPr>
                    </a:p>
                    <a:p>
                      <a:pPr algn="ctr"/>
                      <a:endParaRPr lang="en-US" sz="1050" dirty="0"/>
                    </a:p>
                  </a:txBody>
                  <a:tcPr anchor="ctr"/>
                </a:tc>
                <a:extLst>
                  <a:ext uri="{0D108BD9-81ED-4DB2-BD59-A6C34878D82A}">
                    <a16:rowId xmlns:a16="http://schemas.microsoft.com/office/drawing/2014/main" val="4281451528"/>
                  </a:ext>
                </a:extLst>
              </a:tr>
              <a:tr h="300446">
                <a:tc>
                  <a:txBody>
                    <a:bodyPr/>
                    <a:lstStyle/>
                    <a:p>
                      <a:pPr algn="ctr"/>
                      <a:r>
                        <a:rPr lang="en-US" sz="1050" dirty="0"/>
                        <a:t>Age</a:t>
                      </a:r>
                    </a:p>
                  </a:txBody>
                  <a:tcPr anchor="ctr"/>
                </a:tc>
                <a:tc>
                  <a:txBody>
                    <a:bodyPr/>
                    <a:lstStyle/>
                    <a:p>
                      <a:pPr algn="ctr"/>
                      <a:r>
                        <a:rPr lang="en-US" sz="1050" dirty="0"/>
                        <a:t>Age of participant, years</a:t>
                      </a:r>
                    </a:p>
                  </a:txBody>
                  <a:tcPr anchor="ctr"/>
                </a:tc>
                <a:tc>
                  <a:txBody>
                    <a:bodyPr/>
                    <a:lstStyle/>
                    <a:p>
                      <a:pPr algn="ctr"/>
                      <a:r>
                        <a:rPr lang="en-US" sz="1050" dirty="0"/>
                        <a:t>3-17</a:t>
                      </a:r>
                    </a:p>
                  </a:txBody>
                  <a:tcPr anchor="ctr"/>
                </a:tc>
                <a:tc>
                  <a:txBody>
                    <a:bodyPr/>
                    <a:lstStyle/>
                    <a:p>
                      <a:pPr algn="ctr"/>
                      <a:r>
                        <a:rPr lang="en-US" sz="1050" dirty="0"/>
                        <a:t>Continuous</a:t>
                      </a:r>
                    </a:p>
                  </a:txBody>
                  <a:tcPr anchor="ctr"/>
                </a:tc>
                <a:extLst>
                  <a:ext uri="{0D108BD9-81ED-4DB2-BD59-A6C34878D82A}">
                    <a16:rowId xmlns:a16="http://schemas.microsoft.com/office/drawing/2014/main" val="423309726"/>
                  </a:ext>
                </a:extLst>
              </a:tr>
              <a:tr h="300446">
                <a:tc>
                  <a:txBody>
                    <a:bodyPr/>
                    <a:lstStyle/>
                    <a:p>
                      <a:pPr algn="ctr"/>
                      <a:r>
                        <a:rPr lang="en-US" sz="1050" dirty="0"/>
                        <a:t>Temp</a:t>
                      </a:r>
                    </a:p>
                  </a:txBody>
                  <a:tcPr anchor="ctr"/>
                </a:tc>
                <a:tc>
                  <a:txBody>
                    <a:bodyPr/>
                    <a:lstStyle/>
                    <a:p>
                      <a:pPr algn="ctr"/>
                      <a:r>
                        <a:rPr lang="en-US" sz="1050" dirty="0"/>
                        <a:t>Admission temperature, ˚F</a:t>
                      </a:r>
                    </a:p>
                  </a:txBody>
                  <a:tcPr anchor="ctr"/>
                </a:tc>
                <a:tc>
                  <a:txBody>
                    <a:bodyPr/>
                    <a:lstStyle/>
                    <a:p>
                      <a:pPr algn="ctr"/>
                      <a:r>
                        <a:rPr lang="en-US" sz="1050" dirty="0"/>
                        <a:t>97-104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prstClr val="black"/>
                          </a:solidFill>
                          <a:effectLst/>
                          <a:uLnTx/>
                          <a:uFillTx/>
                        </a:rPr>
                        <a:t>Continuous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461836401"/>
                  </a:ext>
                </a:extLst>
              </a:tr>
              <a:tr h="300446">
                <a:tc>
                  <a:txBody>
                    <a:bodyPr/>
                    <a:lstStyle/>
                    <a:p>
                      <a:pPr algn="ctr"/>
                      <a:r>
                        <a:rPr lang="en-US" sz="1050" dirty="0"/>
                        <a:t>CRP</a:t>
                      </a:r>
                    </a:p>
                  </a:txBody>
                  <a:tcPr anchor="ctr"/>
                </a:tc>
                <a:tc>
                  <a:txBody>
                    <a:bodyPr/>
                    <a:lstStyle/>
                    <a:p>
                      <a:pPr algn="ctr"/>
                      <a:r>
                        <a:rPr lang="en-US" sz="1050" dirty="0"/>
                        <a:t>C-reactive protein, mg/L</a:t>
                      </a:r>
                    </a:p>
                  </a:txBody>
                  <a:tcPr anchor="ctr"/>
                </a:tc>
                <a:tc>
                  <a:txBody>
                    <a:bodyPr/>
                    <a:lstStyle/>
                    <a:p>
                      <a:pPr algn="ctr"/>
                      <a:r>
                        <a:rPr lang="en-US" sz="1050" dirty="0"/>
                        <a:t>0.1-20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prstClr val="black"/>
                          </a:solidFill>
                          <a:effectLst/>
                          <a:uLnTx/>
                          <a:uFillTx/>
                        </a:rPr>
                        <a:t>Continuous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2484931926"/>
                  </a:ext>
                </a:extLst>
              </a:tr>
              <a:tr h="300446">
                <a:tc>
                  <a:txBody>
                    <a:bodyPr/>
                    <a:lstStyle/>
                    <a:p>
                      <a:pPr algn="ctr"/>
                      <a:r>
                        <a:rPr lang="en-US" sz="1050" dirty="0"/>
                        <a:t>Oxygen</a:t>
                      </a:r>
                    </a:p>
                  </a:txBody>
                  <a:tcPr anchor="ctr"/>
                </a:tc>
                <a:tc>
                  <a:txBody>
                    <a:bodyPr/>
                    <a:lstStyle/>
                    <a:p>
                      <a:pPr algn="ctr"/>
                      <a:r>
                        <a:rPr lang="en-US" sz="1050" dirty="0"/>
                        <a:t>Admission oxygen saturation level, %</a:t>
                      </a:r>
                    </a:p>
                  </a:txBody>
                  <a:tcPr anchor="ctr"/>
                </a:tc>
                <a:tc>
                  <a:txBody>
                    <a:bodyPr/>
                    <a:lstStyle/>
                    <a:p>
                      <a:pPr algn="ctr"/>
                      <a:r>
                        <a:rPr lang="en-US" sz="1050" dirty="0"/>
                        <a:t>60-100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prstClr val="black"/>
                          </a:solidFill>
                          <a:effectLst/>
                          <a:uLnTx/>
                          <a:uFillTx/>
                        </a:rPr>
                        <a:t>Continuous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3121124040"/>
                  </a:ext>
                </a:extLst>
              </a:tr>
            </a:tbl>
          </a:graphicData>
        </a:graphic>
      </p:graphicFrame>
    </p:spTree>
    <p:extLst>
      <p:ext uri="{BB962C8B-B14F-4D97-AF65-F5344CB8AC3E}">
        <p14:creationId xmlns:p14="http://schemas.microsoft.com/office/powerpoint/2010/main" val="214837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2B6C0-3AEA-897F-E3E3-3AC5FD46B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B25F0-BACD-4101-33C3-66900ACE9C9F}"/>
              </a:ext>
            </a:extLst>
          </p:cNvPr>
          <p:cNvSpPr>
            <a:spLocks noGrp="1"/>
          </p:cNvSpPr>
          <p:nvPr>
            <p:ph type="title"/>
          </p:nvPr>
        </p:nvSpPr>
        <p:spPr/>
        <p:txBody>
          <a:bodyPr/>
          <a:lstStyle/>
          <a:p>
            <a:r>
              <a:rPr lang="en-US" dirty="0"/>
              <a:t>Best Subset</a:t>
            </a:r>
          </a:p>
        </p:txBody>
      </p:sp>
      <p:sp>
        <p:nvSpPr>
          <p:cNvPr id="3" name="Content Placeholder 2">
            <a:extLst>
              <a:ext uri="{FF2B5EF4-FFF2-40B4-BE49-F238E27FC236}">
                <a16:creationId xmlns:a16="http://schemas.microsoft.com/office/drawing/2014/main" id="{6247AB99-6AE3-47E7-8A1D-BFE6BB93337B}"/>
              </a:ext>
            </a:extLst>
          </p:cNvPr>
          <p:cNvSpPr>
            <a:spLocks noGrp="1"/>
          </p:cNvSpPr>
          <p:nvPr>
            <p:ph idx="1"/>
          </p:nvPr>
        </p:nvSpPr>
        <p:spPr/>
        <p:txBody>
          <a:bodyPr>
            <a:normAutofit fontScale="40000" lnSpcReduction="20000"/>
          </a:bodyPr>
          <a:lstStyle/>
          <a:p>
            <a:pPr marL="0" indent="0">
              <a:buNone/>
            </a:pPr>
            <a:r>
              <a:rPr lang="en-US" sz="5100" dirty="0"/>
              <a:t>Quite literally making subsets of the data and using the “best” one </a:t>
            </a:r>
          </a:p>
          <a:p>
            <a:pPr marL="0" indent="0">
              <a:buNone/>
            </a:pPr>
            <a:endParaRPr lang="en-US" sz="2000" dirty="0"/>
          </a:p>
          <a:p>
            <a:pPr marL="0" indent="0">
              <a:buNone/>
            </a:pPr>
            <a:r>
              <a:rPr lang="en-US" sz="5100" dirty="0"/>
              <a:t>General steps:</a:t>
            </a:r>
          </a:p>
          <a:p>
            <a:r>
              <a:rPr lang="en-US" sz="4200" dirty="0"/>
              <a:t>Run every possible model fitting 1 to all possible predictors </a:t>
            </a:r>
          </a:p>
          <a:p>
            <a:pPr lvl="1"/>
            <a:r>
              <a:rPr lang="en-US" sz="4200" dirty="0"/>
              <a:t>You can limit number of potential predictors </a:t>
            </a:r>
          </a:p>
          <a:p>
            <a:pPr lvl="1"/>
            <a:r>
              <a:rPr lang="en-US" sz="4200" dirty="0"/>
              <a:t>2</a:t>
            </a:r>
            <a:r>
              <a:rPr lang="en-US" sz="4200" baseline="30000" dirty="0"/>
              <a:t>k</a:t>
            </a:r>
            <a:r>
              <a:rPr lang="en-US" sz="4200" dirty="0"/>
              <a:t>=total number of models where k=number of predictors</a:t>
            </a:r>
          </a:p>
          <a:p>
            <a:r>
              <a:rPr lang="en-US" sz="4200" dirty="0"/>
              <a:t>You will get the best fitting model within each category (i.e., 1 predictor model, 2 predictor model,..., k predictor model)</a:t>
            </a:r>
          </a:p>
          <a:p>
            <a:r>
              <a:rPr lang="en-US" sz="4200" dirty="0"/>
              <a:t>Then have to find the best fitting model between the best models from each category</a:t>
            </a:r>
          </a:p>
          <a:p>
            <a:pPr marL="0" indent="0">
              <a:buNone/>
            </a:pPr>
            <a:endParaRPr lang="en-US" sz="1700" dirty="0"/>
          </a:p>
          <a:p>
            <a:pPr marL="0" indent="0">
              <a:buNone/>
            </a:pPr>
            <a:r>
              <a:rPr lang="en-US" sz="5100" dirty="0"/>
              <a:t>Definition of best when choosing within categories:</a:t>
            </a:r>
          </a:p>
          <a:p>
            <a:r>
              <a:rPr lang="en-US" sz="4300" dirty="0"/>
              <a:t>Highest global score chi-square (used by SAS)</a:t>
            </a:r>
          </a:p>
          <a:p>
            <a:r>
              <a:rPr lang="en-US" sz="4300" dirty="0"/>
              <a:t>Highest R</a:t>
            </a:r>
            <a:r>
              <a:rPr lang="en-US" sz="4300" baseline="30000" dirty="0"/>
              <a:t>2</a:t>
            </a:r>
            <a:r>
              <a:rPr lang="en-US" sz="4300" dirty="0"/>
              <a:t> (used by R)</a:t>
            </a:r>
          </a:p>
          <a:p>
            <a:pPr marL="0" indent="0">
              <a:buNone/>
            </a:pPr>
            <a:endParaRPr lang="en-US" sz="1700" dirty="0"/>
          </a:p>
          <a:p>
            <a:pPr marL="0" indent="0">
              <a:buNone/>
            </a:pPr>
            <a:r>
              <a:rPr lang="en-US" sz="5100" dirty="0"/>
              <a:t>Definition of best when choosing between categories:</a:t>
            </a:r>
          </a:p>
          <a:p>
            <a:r>
              <a:rPr lang="en-US" sz="4200" dirty="0"/>
              <a:t>Highest adjusted R</a:t>
            </a:r>
            <a:r>
              <a:rPr lang="en-US" sz="4200" baseline="30000" dirty="0"/>
              <a:t>2</a:t>
            </a:r>
            <a:r>
              <a:rPr lang="en-US" sz="4200" dirty="0"/>
              <a:t> </a:t>
            </a:r>
          </a:p>
          <a:p>
            <a:r>
              <a:rPr lang="en-US" sz="4200" dirty="0"/>
              <a:t>Lowest Mallows’ C</a:t>
            </a:r>
            <a:r>
              <a:rPr lang="en-US" sz="4200" baseline="-25000" dirty="0"/>
              <a:t>p</a:t>
            </a:r>
            <a:r>
              <a:rPr lang="en-US" sz="4200" dirty="0"/>
              <a:t> statistic closest to k-1 </a:t>
            </a:r>
          </a:p>
          <a:p>
            <a:r>
              <a:rPr lang="en-US" sz="4200" dirty="0"/>
              <a:t>BIC </a:t>
            </a:r>
          </a:p>
          <a:p>
            <a:r>
              <a:rPr lang="en-US" sz="4200" dirty="0"/>
              <a:t>SAS won’t help you with the last step but R will identify the “best” based on those 3 categories </a:t>
            </a:r>
          </a:p>
        </p:txBody>
      </p:sp>
    </p:spTree>
    <p:extLst>
      <p:ext uri="{BB962C8B-B14F-4D97-AF65-F5344CB8AC3E}">
        <p14:creationId xmlns:p14="http://schemas.microsoft.com/office/powerpoint/2010/main" val="1349572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B7E1-3B79-B6A5-31D1-DBF65546DA02}"/>
              </a:ext>
            </a:extLst>
          </p:cNvPr>
          <p:cNvSpPr>
            <a:spLocks noGrp="1"/>
          </p:cNvSpPr>
          <p:nvPr>
            <p:ph type="title"/>
          </p:nvPr>
        </p:nvSpPr>
        <p:spPr>
          <a:xfrm>
            <a:off x="457200" y="274638"/>
            <a:ext cx="8229600" cy="792162"/>
          </a:xfrm>
        </p:spPr>
        <p:txBody>
          <a:bodyPr wrap="square" anchor="b">
            <a:normAutofit/>
          </a:bodyPr>
          <a:lstStyle/>
          <a:p>
            <a:r>
              <a:rPr lang="en-US" dirty="0" err="1"/>
              <a:t>ols_step_best_subset</a:t>
            </a:r>
            <a:r>
              <a:rPr lang="en-US" dirty="0"/>
              <a:t>() example</a:t>
            </a:r>
          </a:p>
        </p:txBody>
      </p:sp>
      <p:pic>
        <p:nvPicPr>
          <p:cNvPr id="6" name="Content Placeholder 5" descr="A screenshot of a computer&#10;&#10;Description automatically generated">
            <a:extLst>
              <a:ext uri="{FF2B5EF4-FFF2-40B4-BE49-F238E27FC236}">
                <a16:creationId xmlns:a16="http://schemas.microsoft.com/office/drawing/2014/main" id="{5FD1DF2E-EF24-3AD5-142D-96F38B9490A7}"/>
              </a:ext>
            </a:extLst>
          </p:cNvPr>
          <p:cNvPicPr>
            <a:picLocks noGrp="1" noChangeAspect="1"/>
          </p:cNvPicPr>
          <p:nvPr>
            <p:ph idx="1"/>
          </p:nvPr>
        </p:nvPicPr>
        <p:blipFill>
          <a:blip r:embed="rId2"/>
          <a:stretch>
            <a:fillRect/>
          </a:stretch>
        </p:blipFill>
        <p:spPr>
          <a:xfrm>
            <a:off x="1708994" y="1295400"/>
            <a:ext cx="5726011" cy="4953000"/>
          </a:xfrm>
          <a:noFill/>
        </p:spPr>
      </p:pic>
    </p:spTree>
    <p:extLst>
      <p:ext uri="{BB962C8B-B14F-4D97-AF65-F5344CB8AC3E}">
        <p14:creationId xmlns:p14="http://schemas.microsoft.com/office/powerpoint/2010/main" val="158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0FEE-C4B3-C60A-7CE5-2EC3D7D9E5E1}"/>
              </a:ext>
            </a:extLst>
          </p:cNvPr>
          <p:cNvSpPr>
            <a:spLocks noGrp="1"/>
          </p:cNvSpPr>
          <p:nvPr>
            <p:ph type="title"/>
          </p:nvPr>
        </p:nvSpPr>
        <p:spPr/>
        <p:txBody>
          <a:bodyPr/>
          <a:lstStyle/>
          <a:p>
            <a:r>
              <a:rPr lang="en-US" dirty="0"/>
              <a:t>Regularization Techniques</a:t>
            </a:r>
          </a:p>
        </p:txBody>
      </p:sp>
      <p:sp>
        <p:nvSpPr>
          <p:cNvPr id="3" name="Text Placeholder 2">
            <a:extLst>
              <a:ext uri="{FF2B5EF4-FFF2-40B4-BE49-F238E27FC236}">
                <a16:creationId xmlns:a16="http://schemas.microsoft.com/office/drawing/2014/main" id="{076EDDCA-2A3D-8F17-51E5-A5440A6CD2C6}"/>
              </a:ext>
            </a:extLst>
          </p:cNvPr>
          <p:cNvSpPr>
            <a:spLocks noGrp="1"/>
          </p:cNvSpPr>
          <p:nvPr>
            <p:ph type="body" idx="1"/>
          </p:nvPr>
        </p:nvSpPr>
        <p:spPr/>
        <p:txBody>
          <a:bodyPr/>
          <a:lstStyle/>
          <a:p>
            <a:pPr>
              <a:buClr>
                <a:srgbClr val="00A94F"/>
              </a:buClr>
            </a:pPr>
            <a:r>
              <a:rPr lang="en-US" sz="2400" dirty="0"/>
              <a:t>Regularization techniques (LASSO, ridge, elastic net) adds a penalization that shrinks (or regularizes) coefficients down to reduce overfitting </a:t>
            </a:r>
          </a:p>
          <a:p>
            <a:endParaRPr lang="en-US" sz="2400" dirty="0"/>
          </a:p>
          <a:p>
            <a:endParaRPr lang="en-US" dirty="0"/>
          </a:p>
        </p:txBody>
      </p:sp>
      <p:graphicFrame>
        <p:nvGraphicFramePr>
          <p:cNvPr id="4" name="Google Shape;112;p21">
            <a:extLst>
              <a:ext uri="{FF2B5EF4-FFF2-40B4-BE49-F238E27FC236}">
                <a16:creationId xmlns:a16="http://schemas.microsoft.com/office/drawing/2014/main" id="{3A608D21-A8A0-5B60-902C-027B0F915354}"/>
              </a:ext>
            </a:extLst>
          </p:cNvPr>
          <p:cNvGraphicFramePr/>
          <p:nvPr>
            <p:extLst>
              <p:ext uri="{D42A27DB-BD31-4B8C-83A1-F6EECF244321}">
                <p14:modId xmlns:p14="http://schemas.microsoft.com/office/powerpoint/2010/main" val="2403615194"/>
              </p:ext>
            </p:extLst>
          </p:nvPr>
        </p:nvGraphicFramePr>
        <p:xfrm>
          <a:off x="228600" y="2590800"/>
          <a:ext cx="8229600" cy="3475260"/>
        </p:xfrm>
        <a:graphic>
          <a:graphicData uri="http://schemas.openxmlformats.org/drawingml/2006/table">
            <a:tbl>
              <a:tblPr>
                <a:noFill/>
              </a:tblPr>
              <a:tblGrid>
                <a:gridCol w="543466">
                  <a:extLst>
                    <a:ext uri="{9D8B030D-6E8A-4147-A177-3AD203B41FA5}">
                      <a16:colId xmlns:a16="http://schemas.microsoft.com/office/drawing/2014/main" val="20000"/>
                    </a:ext>
                  </a:extLst>
                </a:gridCol>
                <a:gridCol w="904334">
                  <a:extLst>
                    <a:ext uri="{9D8B030D-6E8A-4147-A177-3AD203B41FA5}">
                      <a16:colId xmlns:a16="http://schemas.microsoft.com/office/drawing/2014/main" val="1917513074"/>
                    </a:ext>
                  </a:extLst>
                </a:gridCol>
                <a:gridCol w="22606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gridCol w="2260600">
                  <a:extLst>
                    <a:ext uri="{9D8B030D-6E8A-4147-A177-3AD203B41FA5}">
                      <a16:colId xmlns:a16="http://schemas.microsoft.com/office/drawing/2014/main" val="20003"/>
                    </a:ext>
                  </a:extLst>
                </a:gridCol>
              </a:tblGrid>
              <a:tr h="677950">
                <a:tc>
                  <a:txBody>
                    <a:bodyPr/>
                    <a:lstStyle/>
                    <a:p>
                      <a:pPr marL="0" lvl="0" indent="0" algn="ctr" rtl="0">
                        <a:spcBef>
                          <a:spcPts val="0"/>
                        </a:spcBef>
                        <a:spcAft>
                          <a:spcPts val="0"/>
                        </a:spcAft>
                        <a:buNone/>
                      </a:pPr>
                      <a:endParaRPr b="1"/>
                    </a:p>
                  </a:txBody>
                  <a:tcPr marL="91425" marR="91425" marT="91425" marB="91425">
                    <a:lnL w="9525" cap="flat" cmpd="sng">
                      <a:solidFill>
                        <a:srgbClr val="9E9E9E">
                          <a:alpha val="0"/>
                        </a:srgbClr>
                      </a:solidFill>
                      <a:prstDash val="solid"/>
                      <a:round/>
                      <a:headEnd type="none" w="sm" len="sm"/>
                      <a:tailEnd type="none" w="sm" len="sm"/>
                    </a:lnL>
                    <a:lnR w="9525" cap="flat" cmpd="sng">
                      <a:no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b="1" dirty="0"/>
                    </a:p>
                  </a:txBody>
                  <a:tcPr marL="91425" marR="91425" marT="91425" marB="91425">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b="1" dirty="0"/>
                        <a:t>LASSO </a:t>
                      </a:r>
                      <a:r>
                        <a:rPr lang="en" sz="1200" b="1" dirty="0">
                          <a:solidFill>
                            <a:schemeClr val="dk1"/>
                          </a:solidFill>
                        </a:rPr>
                        <a:t>(Least About Shrinkage and Selection Operator) </a:t>
                      </a:r>
                      <a:endParaRPr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b="1" dirty="0"/>
                        <a:t>Ridge</a:t>
                      </a:r>
                      <a:endParaRPr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b="1" dirty="0"/>
                        <a:t>Elastic Net</a:t>
                      </a:r>
                      <a:endParaRPr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136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t>What</a:t>
                      </a:r>
                      <a:endParaRPr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L-1 Norm, uses absolute value</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L-2 Norm, uses squared value</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Best of both worlds, L-1 and L-2 used</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33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t>Pro’s</a:t>
                      </a:r>
                      <a:endParaRPr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a:t>Reduces overfitting, will shrink coefficient to zero</a:t>
                      </a:r>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rPr>
                        <a:t>Reduces overfitting, handles collinearity, can handle </a:t>
                      </a:r>
                      <a:r>
                        <a:rPr lang="en" i="1" dirty="0">
                          <a:solidFill>
                            <a:schemeClr val="dk1"/>
                          </a:solidFill>
                        </a:rPr>
                        <a:t>k</a:t>
                      </a:r>
                      <a:r>
                        <a:rPr lang="en" dirty="0">
                          <a:solidFill>
                            <a:schemeClr val="dk1"/>
                          </a:solidFill>
                        </a:rPr>
                        <a:t>&gt;n</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rPr>
                        <a:t>Reduces overfitting, handles collinearity, handles </a:t>
                      </a:r>
                      <a:r>
                        <a:rPr lang="en" i="1" dirty="0">
                          <a:solidFill>
                            <a:schemeClr val="dk1"/>
                          </a:solidFill>
                        </a:rPr>
                        <a:t>k</a:t>
                      </a:r>
                      <a:r>
                        <a:rPr lang="en" dirty="0">
                          <a:solidFill>
                            <a:schemeClr val="dk1"/>
                          </a:solidFill>
                        </a:rPr>
                        <a:t>&gt;n, shrinks coefficients to zero</a:t>
                      </a:r>
                      <a:endParaRPr i="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633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t>Con’s</a:t>
                      </a:r>
                      <a:endParaRPr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Cannot </a:t>
                      </a:r>
                      <a:r>
                        <a:rPr lang="en" dirty="0">
                          <a:solidFill>
                            <a:schemeClr val="dk1"/>
                          </a:solidFill>
                        </a:rPr>
                        <a:t>handle </a:t>
                      </a:r>
                      <a:r>
                        <a:rPr lang="en" i="1" dirty="0">
                          <a:solidFill>
                            <a:schemeClr val="dk1"/>
                          </a:solidFill>
                        </a:rPr>
                        <a:t>k</a:t>
                      </a:r>
                      <a:r>
                        <a:rPr lang="en" dirty="0">
                          <a:solidFill>
                            <a:schemeClr val="dk1"/>
                          </a:solidFill>
                        </a:rPr>
                        <a:t>&gt;n</a:t>
                      </a:r>
                      <a:r>
                        <a:rPr lang="en" dirty="0"/>
                        <a:t>, doesn’t handle multicollinearity well </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Does not shrink coefficients to zero, difficult to interpret </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t>More difficult to do than the other two</a:t>
                      </a:r>
                      <a:endParaRPr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140A15C6-3855-BC86-DCF1-915D18977785}"/>
              </a:ext>
            </a:extLst>
          </p:cNvPr>
          <p:cNvSpPr txBox="1"/>
          <p:nvPr/>
        </p:nvSpPr>
        <p:spPr>
          <a:xfrm>
            <a:off x="533400" y="6248401"/>
            <a:ext cx="8153400" cy="400110"/>
          </a:xfrm>
          <a:prstGeom prst="rect">
            <a:avLst/>
          </a:prstGeom>
          <a:noFill/>
        </p:spPr>
        <p:txBody>
          <a:bodyPr wrap="square" rtlCol="0">
            <a:spAutoFit/>
          </a:bodyPr>
          <a:lstStyle/>
          <a:p>
            <a:pPr algn="ctr"/>
            <a:r>
              <a:rPr lang="en-US" sz="2000" dirty="0">
                <a:latin typeface="+mn-lt"/>
              </a:rPr>
              <a:t>Note: You do not get standard errors and p-values with regularization</a:t>
            </a:r>
          </a:p>
        </p:txBody>
      </p:sp>
    </p:spTree>
    <p:extLst>
      <p:ext uri="{BB962C8B-B14F-4D97-AF65-F5344CB8AC3E}">
        <p14:creationId xmlns:p14="http://schemas.microsoft.com/office/powerpoint/2010/main" val="3882325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31CCC-7693-1137-4B36-24E8743265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8C2572-40A9-234F-6165-9844B6B08300}"/>
              </a:ext>
            </a:extLst>
          </p:cNvPr>
          <p:cNvSpPr>
            <a:spLocks noGrp="1"/>
          </p:cNvSpPr>
          <p:nvPr>
            <p:ph type="title"/>
          </p:nvPr>
        </p:nvSpPr>
        <p:spPr/>
        <p:txBody>
          <a:bodyPr/>
          <a:lstStyle/>
          <a:p>
            <a:r>
              <a:rPr lang="en-US" dirty="0"/>
              <a:t>Regularization Techniques</a:t>
            </a:r>
          </a:p>
        </p:txBody>
      </p:sp>
      <p:sp>
        <p:nvSpPr>
          <p:cNvPr id="3" name="Content Placeholder 2">
            <a:extLst>
              <a:ext uri="{FF2B5EF4-FFF2-40B4-BE49-F238E27FC236}">
                <a16:creationId xmlns:a16="http://schemas.microsoft.com/office/drawing/2014/main" id="{D6799FE1-0ACF-0769-9EEB-A35DE3CD739F}"/>
              </a:ext>
            </a:extLst>
          </p:cNvPr>
          <p:cNvSpPr>
            <a:spLocks noGrp="1"/>
          </p:cNvSpPr>
          <p:nvPr>
            <p:ph idx="1"/>
          </p:nvPr>
        </p:nvSpPr>
        <p:spPr/>
        <p:txBody>
          <a:bodyPr>
            <a:normAutofit fontScale="55000" lnSpcReduction="20000"/>
          </a:bodyPr>
          <a:lstStyle/>
          <a:p>
            <a:pPr marL="0" indent="0">
              <a:buClr>
                <a:srgbClr val="00A94F"/>
              </a:buClr>
              <a:buNone/>
            </a:pPr>
            <a:r>
              <a:rPr lang="en-US" sz="4400" dirty="0"/>
              <a:t>Alpha determines which technique is used</a:t>
            </a:r>
          </a:p>
          <a:p>
            <a:r>
              <a:rPr lang="en-US" sz="4000" dirty="0"/>
              <a:t>Ranges from 0 to 1</a:t>
            </a:r>
          </a:p>
          <a:p>
            <a:r>
              <a:rPr lang="en-US" sz="4000" dirty="0"/>
              <a:t>1 = LASSO, 0 = Ridge, 0.5 = Elastic net</a:t>
            </a:r>
          </a:p>
          <a:p>
            <a:pPr marL="0" indent="0">
              <a:buNone/>
            </a:pPr>
            <a:endParaRPr lang="en-US" sz="1700" dirty="0"/>
          </a:p>
          <a:p>
            <a:pPr marL="0" indent="0">
              <a:buNone/>
            </a:pPr>
            <a:r>
              <a:rPr lang="en-US" sz="4400" dirty="0"/>
              <a:t>Lambda determines the amount of regularization applied</a:t>
            </a:r>
          </a:p>
          <a:p>
            <a:r>
              <a:rPr lang="en-US" sz="4000" dirty="0"/>
              <a:t>Range depends on software but 0 translates to essentially no regularization meaning the results will approximate an ordinary least-squares regression</a:t>
            </a:r>
          </a:p>
          <a:p>
            <a:r>
              <a:rPr lang="en-US" sz="4000" dirty="0"/>
              <a:t>Higher lambda encourages more shrinking but most shrinking is not necessarily the best fitting model</a:t>
            </a:r>
          </a:p>
          <a:p>
            <a:r>
              <a:rPr lang="en-US" sz="4000" dirty="0"/>
              <a:t>Value of lambda typically determined by cross-validation where the model that meets the criteria of importance is selected as the final model</a:t>
            </a:r>
          </a:p>
          <a:p>
            <a:pPr lvl="1"/>
            <a:r>
              <a:rPr lang="en-US" sz="4000" dirty="0"/>
              <a:t>Deviance (default) </a:t>
            </a:r>
          </a:p>
          <a:p>
            <a:pPr lvl="1"/>
            <a:r>
              <a:rPr lang="en-US" sz="4000" dirty="0"/>
              <a:t>AUC</a:t>
            </a:r>
          </a:p>
          <a:p>
            <a:pPr lvl="1"/>
            <a:r>
              <a:rPr lang="en-US" sz="4000" dirty="0"/>
              <a:t>Mean squared error</a:t>
            </a:r>
          </a:p>
          <a:p>
            <a:pPr marL="0" indent="0">
              <a:buNone/>
            </a:pPr>
            <a:endParaRPr lang="en-US" sz="1700" dirty="0"/>
          </a:p>
        </p:txBody>
      </p:sp>
    </p:spTree>
    <p:extLst>
      <p:ext uri="{BB962C8B-B14F-4D97-AF65-F5344CB8AC3E}">
        <p14:creationId xmlns:p14="http://schemas.microsoft.com/office/powerpoint/2010/main" val="366211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CD3D-76E7-3C9C-66AA-99E82638EF08}"/>
              </a:ext>
            </a:extLst>
          </p:cNvPr>
          <p:cNvSpPr>
            <a:spLocks noGrp="1"/>
          </p:cNvSpPr>
          <p:nvPr>
            <p:ph type="ctrTitle"/>
          </p:nvPr>
        </p:nvSpPr>
        <p:spPr/>
        <p:txBody>
          <a:bodyPr/>
          <a:lstStyle/>
          <a:p>
            <a:r>
              <a:rPr lang="en-US" dirty="0"/>
              <a:t>Training and Validation</a:t>
            </a:r>
          </a:p>
        </p:txBody>
      </p:sp>
      <p:sp>
        <p:nvSpPr>
          <p:cNvPr id="3" name="Subtitle 2">
            <a:extLst>
              <a:ext uri="{FF2B5EF4-FFF2-40B4-BE49-F238E27FC236}">
                <a16:creationId xmlns:a16="http://schemas.microsoft.com/office/drawing/2014/main" id="{78AD3950-50D1-857C-486D-F2FF80790E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68821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77AA-8DE3-3B2E-CA41-85B44F7D74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5F8C9E8-1823-6957-6BA1-C35651B5E271}"/>
              </a:ext>
            </a:extLst>
          </p:cNvPr>
          <p:cNvSpPr>
            <a:spLocks noGrp="1"/>
          </p:cNvSpPr>
          <p:nvPr>
            <p:ph idx="1"/>
          </p:nvPr>
        </p:nvSpPr>
        <p:spPr/>
        <p:txBody>
          <a:bodyPr>
            <a:normAutofit/>
          </a:bodyPr>
          <a:lstStyle/>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Introduction to predictive modeling and how it differs from hypothesis testing </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Variable selection methods with SAS/R examples</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Validation methods with SAS/R examples</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Interpreting results and performance metrics of predictive models </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Reporting prediction models in publications (based on TRIPOD recommendations)</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Special considerations (sample size, missing data, collinearity) </a:t>
            </a:r>
          </a:p>
          <a:p>
            <a:pPr marL="342900" marR="0" lvl="0" indent="-342900">
              <a:lnSpc>
                <a:spcPct val="107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Q&amp;A and discussion</a:t>
            </a:r>
          </a:p>
        </p:txBody>
      </p:sp>
    </p:spTree>
    <p:extLst>
      <p:ext uri="{BB962C8B-B14F-4D97-AF65-F5344CB8AC3E}">
        <p14:creationId xmlns:p14="http://schemas.microsoft.com/office/powerpoint/2010/main" val="1398826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23649C-A60D-673E-A232-7075BB107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lang="en"/>
          </a:p>
        </p:txBody>
      </p:sp>
      <p:sp>
        <p:nvSpPr>
          <p:cNvPr id="3" name="Title 2">
            <a:extLst>
              <a:ext uri="{FF2B5EF4-FFF2-40B4-BE49-F238E27FC236}">
                <a16:creationId xmlns:a16="http://schemas.microsoft.com/office/drawing/2014/main" id="{E788502C-A567-7DAB-BC65-D5DBBC32DF31}"/>
              </a:ext>
            </a:extLst>
          </p:cNvPr>
          <p:cNvSpPr>
            <a:spLocks noGrp="1"/>
          </p:cNvSpPr>
          <p:nvPr>
            <p:ph type="title"/>
          </p:nvPr>
        </p:nvSpPr>
        <p:spPr/>
        <p:txBody>
          <a:bodyPr/>
          <a:lstStyle/>
          <a:p>
            <a:r>
              <a:rPr lang="en-US" dirty="0"/>
              <a:t>Words to Know</a:t>
            </a:r>
          </a:p>
        </p:txBody>
      </p:sp>
      <p:sp>
        <p:nvSpPr>
          <p:cNvPr id="4" name="Text Placeholder 3">
            <a:extLst>
              <a:ext uri="{FF2B5EF4-FFF2-40B4-BE49-F238E27FC236}">
                <a16:creationId xmlns:a16="http://schemas.microsoft.com/office/drawing/2014/main" id="{628E9CB2-9CCE-35E0-C881-82050400D335}"/>
              </a:ext>
            </a:extLst>
          </p:cNvPr>
          <p:cNvSpPr>
            <a:spLocks noGrp="1"/>
          </p:cNvSpPr>
          <p:nvPr>
            <p:ph type="body" idx="1"/>
          </p:nvPr>
        </p:nvSpPr>
        <p:spPr/>
        <p:txBody>
          <a:bodyPr/>
          <a:lstStyle/>
          <a:p>
            <a:pPr marL="0" lvl="0" indent="0" algn="l" rtl="0">
              <a:spcBef>
                <a:spcPts val="480"/>
              </a:spcBef>
              <a:spcAft>
                <a:spcPts val="0"/>
              </a:spcAft>
              <a:buSzPts val="2400"/>
              <a:buNone/>
            </a:pPr>
            <a:r>
              <a:rPr lang="en-US" sz="2200" dirty="0"/>
              <a:t>Training: process of finding the model </a:t>
            </a:r>
          </a:p>
          <a:p>
            <a:pPr marL="800100" lvl="1" indent="-342900">
              <a:spcBef>
                <a:spcPts val="480"/>
              </a:spcBef>
              <a:buFont typeface="Arial" panose="020B0604020202020204" pitchFamily="34" charset="0"/>
              <a:buChar char="•"/>
            </a:pPr>
            <a:r>
              <a:rPr lang="en-US" sz="2000" dirty="0"/>
              <a:t>Training set: the set you use to find the model </a:t>
            </a:r>
          </a:p>
          <a:p>
            <a:pPr marL="0" lvl="0" indent="0" algn="l" rtl="0">
              <a:spcBef>
                <a:spcPts val="480"/>
              </a:spcBef>
              <a:spcAft>
                <a:spcPts val="0"/>
              </a:spcAft>
              <a:buSzPts val="2400"/>
              <a:buNone/>
            </a:pPr>
            <a:endParaRPr lang="en-US" sz="800" dirty="0"/>
          </a:p>
          <a:p>
            <a:pPr marL="0" lvl="0" indent="0" algn="l" rtl="0">
              <a:spcBef>
                <a:spcPts val="480"/>
              </a:spcBef>
              <a:spcAft>
                <a:spcPts val="0"/>
              </a:spcAft>
              <a:buSzPts val="2400"/>
              <a:buNone/>
            </a:pPr>
            <a:r>
              <a:rPr lang="en-US" sz="2200" dirty="0"/>
              <a:t>Validation: checking how the model you found in training fits on other data</a:t>
            </a:r>
            <a:r>
              <a:rPr lang="en-US" sz="2400" dirty="0"/>
              <a:t>	</a:t>
            </a:r>
          </a:p>
          <a:p>
            <a:pPr marL="800100" lvl="1" indent="-342900">
              <a:spcBef>
                <a:spcPts val="480"/>
              </a:spcBef>
              <a:buFont typeface="Arial" panose="020B0604020202020204" pitchFamily="34" charset="0"/>
              <a:buChar char="•"/>
            </a:pPr>
            <a:r>
              <a:rPr lang="en-US" sz="2000" dirty="0"/>
              <a:t>Validation set: the data you use for validation</a:t>
            </a:r>
          </a:p>
          <a:p>
            <a:pPr marL="800100" lvl="1" indent="-342900">
              <a:spcBef>
                <a:spcPts val="480"/>
              </a:spcBef>
              <a:buFont typeface="Arial" panose="020B0604020202020204" pitchFamily="34" charset="0"/>
              <a:buChar char="•"/>
            </a:pPr>
            <a:r>
              <a:rPr lang="en-US" sz="2000" dirty="0"/>
              <a:t>Internal validation: validating your model using data from the same source as your training data</a:t>
            </a:r>
          </a:p>
          <a:p>
            <a:pPr marL="1257300" lvl="2" indent="-342900">
              <a:spcBef>
                <a:spcPts val="480"/>
              </a:spcBef>
              <a:buFont typeface="Arial" panose="020B0604020202020204" pitchFamily="34" charset="0"/>
              <a:buChar char="•"/>
            </a:pPr>
            <a:r>
              <a:rPr lang="en-US" sz="1800" dirty="0"/>
              <a:t>Example: training and validation come from the same cohort of patients seen in a clinic from 2000-2020</a:t>
            </a:r>
          </a:p>
          <a:p>
            <a:pPr marL="800100" lvl="1" indent="-342900">
              <a:spcBef>
                <a:spcPts val="480"/>
              </a:spcBef>
              <a:buFont typeface="Arial" panose="020B0604020202020204" pitchFamily="34" charset="0"/>
              <a:buChar char="•"/>
            </a:pPr>
            <a:r>
              <a:rPr lang="en-US" sz="2000" dirty="0"/>
              <a:t>External validation: validating your model using data from an entirely separate source of your training data</a:t>
            </a:r>
          </a:p>
          <a:p>
            <a:pPr marL="1257300" lvl="2" indent="-342900">
              <a:spcBef>
                <a:spcPts val="480"/>
              </a:spcBef>
              <a:buFont typeface="Arial" panose="020B0604020202020204" pitchFamily="34" charset="0"/>
              <a:buChar char="•"/>
            </a:pPr>
            <a:r>
              <a:rPr lang="en-US" sz="1800" dirty="0"/>
              <a:t>Example: training data is from patients of one clinic while validation data is from patients in a different clinic</a:t>
            </a:r>
          </a:p>
          <a:p>
            <a:pPr marL="0" lvl="0" indent="0" algn="l" rtl="0">
              <a:spcBef>
                <a:spcPts val="480"/>
              </a:spcBef>
              <a:spcAft>
                <a:spcPts val="0"/>
              </a:spcAft>
              <a:buSzPts val="2400"/>
              <a:buNone/>
            </a:pPr>
            <a:endParaRPr lang="en-US" sz="800" dirty="0"/>
          </a:p>
          <a:p>
            <a:pPr marL="0" lvl="0" indent="0" algn="l" rtl="0">
              <a:spcBef>
                <a:spcPts val="480"/>
              </a:spcBef>
              <a:spcAft>
                <a:spcPts val="0"/>
              </a:spcAft>
              <a:buSzPts val="2400"/>
              <a:buNone/>
            </a:pPr>
            <a:r>
              <a:rPr lang="en-US" sz="2000" dirty="0"/>
              <a:t>Note: “Testing” is sometimes used interchangeably with “validation” in some tutorials and documentation </a:t>
            </a:r>
          </a:p>
          <a:p>
            <a:endParaRPr lang="en-US" dirty="0"/>
          </a:p>
        </p:txBody>
      </p:sp>
      <p:sp>
        <p:nvSpPr>
          <p:cNvPr id="5" name="TextBox 4">
            <a:extLst>
              <a:ext uri="{FF2B5EF4-FFF2-40B4-BE49-F238E27FC236}">
                <a16:creationId xmlns:a16="http://schemas.microsoft.com/office/drawing/2014/main" id="{AF2EEA80-4599-69C5-AA47-EA37BB5B5121}"/>
              </a:ext>
            </a:extLst>
          </p:cNvPr>
          <p:cNvSpPr txBox="1"/>
          <p:nvPr/>
        </p:nvSpPr>
        <p:spPr>
          <a:xfrm>
            <a:off x="6772275" y="133350"/>
            <a:ext cx="2362200" cy="1169551"/>
          </a:xfrm>
          <a:prstGeom prst="rect">
            <a:avLst/>
          </a:prstGeom>
          <a:noFill/>
        </p:spPr>
        <p:txBody>
          <a:bodyPr wrap="square" rtlCol="0">
            <a:spAutoFit/>
          </a:bodyPr>
          <a:lstStyle/>
          <a:p>
            <a:r>
              <a:rPr lang="en-US" sz="1400" dirty="0"/>
              <a:t>AUC is a performance metric we will discuss later but it will be used as the example during this section of the tutorial</a:t>
            </a:r>
          </a:p>
        </p:txBody>
      </p:sp>
    </p:spTree>
    <p:extLst>
      <p:ext uri="{BB962C8B-B14F-4D97-AF65-F5344CB8AC3E}">
        <p14:creationId xmlns:p14="http://schemas.microsoft.com/office/powerpoint/2010/main" val="2133481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2858C-3C1D-B09B-B63C-9B6018B713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44A7FF-86E0-1B5A-22E3-2591F5D2A8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a:p>
        </p:txBody>
      </p:sp>
      <p:sp>
        <p:nvSpPr>
          <p:cNvPr id="3" name="Title 2">
            <a:extLst>
              <a:ext uri="{FF2B5EF4-FFF2-40B4-BE49-F238E27FC236}">
                <a16:creationId xmlns:a16="http://schemas.microsoft.com/office/drawing/2014/main" id="{A7CF5BDF-A15D-46E8-8F18-CBD5889988B5}"/>
              </a:ext>
            </a:extLst>
          </p:cNvPr>
          <p:cNvSpPr>
            <a:spLocks noGrp="1"/>
          </p:cNvSpPr>
          <p:nvPr>
            <p:ph type="title"/>
          </p:nvPr>
        </p:nvSpPr>
        <p:spPr/>
        <p:txBody>
          <a:bodyPr/>
          <a:lstStyle/>
          <a:p>
            <a:r>
              <a:rPr lang="en-US" dirty="0"/>
              <a:t>Words to Know</a:t>
            </a:r>
          </a:p>
        </p:txBody>
      </p:sp>
      <p:sp>
        <p:nvSpPr>
          <p:cNvPr id="4" name="Text Placeholder 3">
            <a:extLst>
              <a:ext uri="{FF2B5EF4-FFF2-40B4-BE49-F238E27FC236}">
                <a16:creationId xmlns:a16="http://schemas.microsoft.com/office/drawing/2014/main" id="{AD6D199B-549D-E6F5-670B-26F4DCDA0A3A}"/>
              </a:ext>
            </a:extLst>
          </p:cNvPr>
          <p:cNvSpPr>
            <a:spLocks noGrp="1"/>
          </p:cNvSpPr>
          <p:nvPr>
            <p:ph type="body" idx="1"/>
          </p:nvPr>
        </p:nvSpPr>
        <p:spPr/>
        <p:txBody>
          <a:bodyPr/>
          <a:lstStyle/>
          <a:p>
            <a:pPr marL="0" indent="0">
              <a:buNone/>
            </a:pPr>
            <a:r>
              <a:rPr lang="en-US" sz="2000" dirty="0"/>
              <a:t>Internal validation: validating your model using data from the same source as your training data</a:t>
            </a:r>
          </a:p>
          <a:p>
            <a:pPr marL="800100" lvl="1" indent="-342900">
              <a:spcBef>
                <a:spcPts val="480"/>
              </a:spcBef>
              <a:buFont typeface="Arial" panose="020B0604020202020204" pitchFamily="34" charset="0"/>
              <a:buChar char="•"/>
            </a:pPr>
            <a:r>
              <a:rPr lang="en-US" sz="1800" dirty="0"/>
              <a:t>Example: training and validation come from the same cohort of patients seen in a clinic from 2000-2020</a:t>
            </a:r>
          </a:p>
          <a:p>
            <a:pPr marL="0" indent="0">
              <a:buNone/>
            </a:pPr>
            <a:endParaRPr lang="en-US" sz="800" dirty="0"/>
          </a:p>
          <a:p>
            <a:pPr marL="0" indent="0">
              <a:buNone/>
            </a:pPr>
            <a:r>
              <a:rPr lang="en-US" sz="2000" dirty="0"/>
              <a:t>External validation: validating your model using data from an entirely separate source of your training data</a:t>
            </a:r>
          </a:p>
          <a:p>
            <a:pPr marL="800100" lvl="1" indent="-342900">
              <a:spcBef>
                <a:spcPts val="480"/>
              </a:spcBef>
              <a:buFont typeface="Arial" panose="020B0604020202020204" pitchFamily="34" charset="0"/>
              <a:buChar char="•"/>
            </a:pPr>
            <a:r>
              <a:rPr lang="en-US" sz="1800" dirty="0"/>
              <a:t>Example: training data is from patients of one clinic while validation data is from patients in a different clinic</a:t>
            </a:r>
          </a:p>
          <a:p>
            <a:pPr marL="0" lvl="0" indent="0" algn="l" rtl="0">
              <a:spcBef>
                <a:spcPts val="480"/>
              </a:spcBef>
              <a:spcAft>
                <a:spcPts val="0"/>
              </a:spcAft>
              <a:buSzPts val="2400"/>
              <a:buNone/>
            </a:pPr>
            <a:endParaRPr lang="en-US" sz="800" dirty="0"/>
          </a:p>
          <a:p>
            <a:pPr marL="76200" indent="0">
              <a:buNone/>
            </a:pPr>
            <a:r>
              <a:rPr lang="en-US" sz="2000" dirty="0"/>
              <a:t>Random split-validation: a form of internal validation where your data is randomly partitioned into training/validation sets </a:t>
            </a:r>
          </a:p>
          <a:p>
            <a:pPr marL="76200" indent="0">
              <a:buNone/>
            </a:pPr>
            <a:r>
              <a:rPr lang="en-US" sz="2000" dirty="0"/>
              <a:t>(often a 70/30 split)</a:t>
            </a:r>
          </a:p>
          <a:p>
            <a:pPr marL="76200" indent="0">
              <a:buNone/>
            </a:pPr>
            <a:endParaRPr lang="en-US" sz="800" dirty="0"/>
          </a:p>
          <a:p>
            <a:pPr marL="76200" indent="0">
              <a:buNone/>
            </a:pPr>
            <a:r>
              <a:rPr lang="en-US" sz="2000" dirty="0"/>
              <a:t>Non-random split-validation: a form of internal </a:t>
            </a:r>
          </a:p>
          <a:p>
            <a:pPr marL="76200" indent="0">
              <a:buNone/>
            </a:pPr>
            <a:r>
              <a:rPr lang="en-US" sz="2000" dirty="0"/>
              <a:t>validation (debatable) where your data is </a:t>
            </a:r>
          </a:p>
          <a:p>
            <a:pPr marL="76200" indent="0">
              <a:buNone/>
            </a:pPr>
            <a:r>
              <a:rPr lang="en-US" sz="2000" dirty="0"/>
              <a:t>partitioned based on a non-random factor such as timing or location</a:t>
            </a:r>
          </a:p>
        </p:txBody>
      </p:sp>
      <p:pic>
        <p:nvPicPr>
          <p:cNvPr id="5" name="Google Shape;123;p22">
            <a:extLst>
              <a:ext uri="{FF2B5EF4-FFF2-40B4-BE49-F238E27FC236}">
                <a16:creationId xmlns:a16="http://schemas.microsoft.com/office/drawing/2014/main" id="{27A0E5FF-D377-71F4-F668-C3AC66507115}"/>
              </a:ext>
            </a:extLst>
          </p:cNvPr>
          <p:cNvPicPr preferRelativeResize="0"/>
          <p:nvPr/>
        </p:nvPicPr>
        <p:blipFill>
          <a:blip r:embed="rId2">
            <a:alphaModFix/>
          </a:blip>
          <a:stretch>
            <a:fillRect/>
          </a:stretch>
        </p:blipFill>
        <p:spPr>
          <a:xfrm>
            <a:off x="5791200" y="4495800"/>
            <a:ext cx="2819400" cy="1619250"/>
          </a:xfrm>
          <a:prstGeom prst="rect">
            <a:avLst/>
          </a:prstGeom>
          <a:noFill/>
          <a:ln>
            <a:noFill/>
          </a:ln>
        </p:spPr>
      </p:pic>
    </p:spTree>
    <p:extLst>
      <p:ext uri="{BB962C8B-B14F-4D97-AF65-F5344CB8AC3E}">
        <p14:creationId xmlns:p14="http://schemas.microsoft.com/office/powerpoint/2010/main" val="327734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DEE35-6DEE-64C7-2B41-CA59CEFE37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22</a:t>
            </a:fld>
            <a:endParaRPr lang="en"/>
          </a:p>
        </p:txBody>
      </p:sp>
      <p:sp>
        <p:nvSpPr>
          <p:cNvPr id="3" name="Title 2">
            <a:extLst>
              <a:ext uri="{FF2B5EF4-FFF2-40B4-BE49-F238E27FC236}">
                <a16:creationId xmlns:a16="http://schemas.microsoft.com/office/drawing/2014/main" id="{A90FAE22-B599-586F-0824-BFD4BC9F5170}"/>
              </a:ext>
            </a:extLst>
          </p:cNvPr>
          <p:cNvSpPr>
            <a:spLocks noGrp="1"/>
          </p:cNvSpPr>
          <p:nvPr>
            <p:ph type="title"/>
          </p:nvPr>
        </p:nvSpPr>
        <p:spPr/>
        <p:txBody>
          <a:bodyPr/>
          <a:lstStyle/>
          <a:p>
            <a:r>
              <a:rPr lang="en-US" dirty="0"/>
              <a:t>Cross-validation (CV)</a:t>
            </a:r>
          </a:p>
        </p:txBody>
      </p:sp>
      <p:sp>
        <p:nvSpPr>
          <p:cNvPr id="4" name="Text Placeholder 3">
            <a:extLst>
              <a:ext uri="{FF2B5EF4-FFF2-40B4-BE49-F238E27FC236}">
                <a16:creationId xmlns:a16="http://schemas.microsoft.com/office/drawing/2014/main" id="{19B9138F-AD11-CE33-B715-1083A0D7110D}"/>
              </a:ext>
            </a:extLst>
          </p:cNvPr>
          <p:cNvSpPr>
            <a:spLocks noGrp="1"/>
          </p:cNvSpPr>
          <p:nvPr>
            <p:ph type="body" idx="1"/>
          </p:nvPr>
        </p:nvSpPr>
        <p:spPr/>
        <p:txBody>
          <a:bodyPr/>
          <a:lstStyle/>
          <a:p>
            <a:pPr marL="76200" indent="0">
              <a:buNone/>
            </a:pPr>
            <a:r>
              <a:rPr lang="en-US" dirty="0"/>
              <a:t>Considered a form of resampling validation, another type of internal validation</a:t>
            </a:r>
          </a:p>
          <a:p>
            <a:pPr marL="76200" indent="0">
              <a:buNone/>
            </a:pPr>
            <a:endParaRPr lang="en-US" sz="800" dirty="0"/>
          </a:p>
          <a:p>
            <a:pPr marL="76200" indent="0">
              <a:buNone/>
            </a:pPr>
            <a:r>
              <a:rPr lang="en-US" dirty="0"/>
              <a:t>Is generally thought to be stronger than random split-validation</a:t>
            </a:r>
          </a:p>
          <a:p>
            <a:pPr marL="76200" indent="0">
              <a:buNone/>
            </a:pPr>
            <a:endParaRPr lang="en-US" sz="800" dirty="0"/>
          </a:p>
          <a:p>
            <a:pPr marL="76200" indent="0">
              <a:buNone/>
            </a:pPr>
            <a:r>
              <a:rPr lang="en-US" dirty="0"/>
              <a:t>The process of partitioning the sample into test and training sets repeatedly to </a:t>
            </a:r>
          </a:p>
          <a:p>
            <a:pPr>
              <a:buFont typeface="Arial" panose="020B0604020202020204" pitchFamily="34" charset="0"/>
              <a:buChar char="•"/>
            </a:pPr>
            <a:r>
              <a:rPr lang="en-US" sz="2200" dirty="0"/>
              <a:t>Fine tune parameters (more applicable to ML)</a:t>
            </a:r>
          </a:p>
          <a:p>
            <a:pPr>
              <a:buFont typeface="Arial" panose="020B0604020202020204" pitchFamily="34" charset="0"/>
              <a:buChar char="•"/>
            </a:pPr>
            <a:r>
              <a:rPr lang="en-US" sz="2200" dirty="0"/>
              <a:t>Average performance (the application for today’s talk)</a:t>
            </a:r>
          </a:p>
          <a:p>
            <a:pPr marL="76200" indent="0">
              <a:buNone/>
            </a:pPr>
            <a:endParaRPr lang="en-US" sz="800" dirty="0"/>
          </a:p>
          <a:p>
            <a:pPr marL="76200" indent="0">
              <a:buNone/>
            </a:pPr>
            <a:r>
              <a:rPr lang="en-US" dirty="0"/>
              <a:t>Multiple types of cross-validation such as:</a:t>
            </a:r>
          </a:p>
          <a:p>
            <a:pPr>
              <a:buFont typeface="Arial" panose="020B0604020202020204" pitchFamily="34" charset="0"/>
              <a:buChar char="•"/>
            </a:pPr>
            <a:r>
              <a:rPr lang="en-US" sz="2200" dirty="0"/>
              <a:t>Leave-one-out </a:t>
            </a:r>
          </a:p>
          <a:p>
            <a:pPr>
              <a:buFont typeface="Arial" panose="020B0604020202020204" pitchFamily="34" charset="0"/>
              <a:buChar char="•"/>
            </a:pPr>
            <a:r>
              <a:rPr lang="en-US" sz="2200" dirty="0"/>
              <a:t>K-fold cross-validation </a:t>
            </a:r>
          </a:p>
          <a:p>
            <a:pPr>
              <a:buFont typeface="Arial" panose="020B0604020202020204" pitchFamily="34" charset="0"/>
              <a:buChar char="•"/>
            </a:pPr>
            <a:r>
              <a:rPr lang="en-US" sz="2200" dirty="0"/>
              <a:t>Stratified K-fold cross-validation</a:t>
            </a:r>
          </a:p>
          <a:p>
            <a:pPr>
              <a:buFont typeface="Arial" panose="020B0604020202020204" pitchFamily="34" charset="0"/>
              <a:buChar char="•"/>
            </a:pPr>
            <a:r>
              <a:rPr lang="en-US" sz="2200" dirty="0"/>
              <a:t>Repeated K-fold cross-validation</a:t>
            </a:r>
          </a:p>
        </p:txBody>
      </p:sp>
    </p:spTree>
    <p:extLst>
      <p:ext uri="{BB962C8B-B14F-4D97-AF65-F5344CB8AC3E}">
        <p14:creationId xmlns:p14="http://schemas.microsoft.com/office/powerpoint/2010/main" val="835230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E1AB39-51F9-9ABB-B506-07EFE187AB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a:t>
            </a:fld>
            <a:endParaRPr lang="en"/>
          </a:p>
        </p:txBody>
      </p:sp>
      <p:sp>
        <p:nvSpPr>
          <p:cNvPr id="3" name="Title 2">
            <a:extLst>
              <a:ext uri="{FF2B5EF4-FFF2-40B4-BE49-F238E27FC236}">
                <a16:creationId xmlns:a16="http://schemas.microsoft.com/office/drawing/2014/main" id="{DE90A469-C48D-7D9A-1FEA-C3D1196B25B5}"/>
              </a:ext>
            </a:extLst>
          </p:cNvPr>
          <p:cNvSpPr>
            <a:spLocks noGrp="1"/>
          </p:cNvSpPr>
          <p:nvPr>
            <p:ph type="title"/>
          </p:nvPr>
        </p:nvSpPr>
        <p:spPr/>
        <p:txBody>
          <a:bodyPr/>
          <a:lstStyle/>
          <a:p>
            <a:r>
              <a:rPr lang="en-US" dirty="0"/>
              <a:t>Cross-validation General Set-up</a:t>
            </a:r>
          </a:p>
        </p:txBody>
      </p:sp>
      <p:sp>
        <p:nvSpPr>
          <p:cNvPr id="4" name="Text Placeholder 3">
            <a:extLst>
              <a:ext uri="{FF2B5EF4-FFF2-40B4-BE49-F238E27FC236}">
                <a16:creationId xmlns:a16="http://schemas.microsoft.com/office/drawing/2014/main" id="{33DABC6B-9D02-8D88-D8C8-C5717894BC52}"/>
              </a:ext>
            </a:extLst>
          </p:cNvPr>
          <p:cNvSpPr>
            <a:spLocks noGrp="1"/>
          </p:cNvSpPr>
          <p:nvPr>
            <p:ph type="body" idx="1"/>
          </p:nvPr>
        </p:nvSpPr>
        <p:spPr/>
        <p:txBody>
          <a:bodyPr/>
          <a:lstStyle/>
          <a:p>
            <a:pPr>
              <a:buFont typeface="Arial" panose="020B0604020202020204" pitchFamily="34" charset="0"/>
              <a:buChar char="•"/>
            </a:pPr>
            <a:r>
              <a:rPr lang="en-US" dirty="0"/>
              <a:t>Dataset is randomly split into training-test sets</a:t>
            </a:r>
          </a:p>
          <a:p>
            <a:pPr lvl="1">
              <a:spcBef>
                <a:spcPts val="0"/>
              </a:spcBef>
              <a:spcAft>
                <a:spcPts val="800"/>
              </a:spcAft>
              <a:buFont typeface="Arial" panose="020B0604020202020204" pitchFamily="34" charset="0"/>
              <a:buChar char="–"/>
            </a:pPr>
            <a:r>
              <a:rPr lang="en-US" dirty="0"/>
              <a:t>Note: test is used to mean validation in a lot of online references about CV </a:t>
            </a:r>
          </a:p>
          <a:p>
            <a:pPr>
              <a:spcAft>
                <a:spcPts val="800"/>
              </a:spcAft>
              <a:buFont typeface="Arial" panose="020B0604020202020204" pitchFamily="34" charset="0"/>
              <a:buChar char="•"/>
            </a:pPr>
            <a:r>
              <a:rPr lang="en-US" dirty="0"/>
              <a:t>Every group will serve as a training and test set at least once </a:t>
            </a:r>
          </a:p>
          <a:p>
            <a:pPr>
              <a:buFont typeface="Arial" panose="020B0604020202020204" pitchFamily="34" charset="0"/>
              <a:buChar char="•"/>
            </a:pPr>
            <a:r>
              <a:rPr lang="en-US" dirty="0"/>
              <a:t>In our application, this method is used to estimate an average performance of the model </a:t>
            </a:r>
          </a:p>
          <a:p>
            <a:pPr lvl="1">
              <a:spcBef>
                <a:spcPts val="0"/>
              </a:spcBef>
              <a:spcAft>
                <a:spcPts val="800"/>
              </a:spcAft>
              <a:buFont typeface="Arial" panose="020B0604020202020204" pitchFamily="34" charset="0"/>
              <a:buChar char="–"/>
            </a:pPr>
            <a:r>
              <a:rPr lang="en-US" dirty="0"/>
              <a:t>Able to get stable estimates of model performance that are not being erroneously produced by overfitting</a:t>
            </a:r>
          </a:p>
          <a:p>
            <a:pPr>
              <a:spcAft>
                <a:spcPts val="800"/>
              </a:spcAft>
              <a:buFont typeface="Arial" panose="020B0604020202020204" pitchFamily="34" charset="0"/>
              <a:buChar char="•"/>
            </a:pPr>
            <a:r>
              <a:rPr lang="en-US" dirty="0"/>
              <a:t>Can also be used for variable selection </a:t>
            </a:r>
          </a:p>
          <a:p>
            <a:pPr>
              <a:spcAft>
                <a:spcPts val="800"/>
              </a:spcAft>
              <a:buFont typeface="Arial" panose="020B0604020202020204" pitchFamily="34" charset="0"/>
              <a:buChar char="•"/>
            </a:pPr>
            <a:r>
              <a:rPr lang="en-US" dirty="0"/>
              <a:t>Your final model estimates are calculated using the whole dataset</a:t>
            </a:r>
          </a:p>
        </p:txBody>
      </p:sp>
    </p:spTree>
    <p:extLst>
      <p:ext uri="{BB962C8B-B14F-4D97-AF65-F5344CB8AC3E}">
        <p14:creationId xmlns:p14="http://schemas.microsoft.com/office/powerpoint/2010/main" val="199803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E29E5-1B9D-6BAE-6A78-9DBFFB4AB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24</a:t>
            </a:fld>
            <a:endParaRPr lang="en"/>
          </a:p>
        </p:txBody>
      </p:sp>
      <p:sp>
        <p:nvSpPr>
          <p:cNvPr id="3" name="Title 2">
            <a:extLst>
              <a:ext uri="{FF2B5EF4-FFF2-40B4-BE49-F238E27FC236}">
                <a16:creationId xmlns:a16="http://schemas.microsoft.com/office/drawing/2014/main" id="{6F9F5A24-9669-0721-2F10-BE7D50C9CDAA}"/>
              </a:ext>
            </a:extLst>
          </p:cNvPr>
          <p:cNvSpPr>
            <a:spLocks noGrp="1"/>
          </p:cNvSpPr>
          <p:nvPr>
            <p:ph type="title"/>
          </p:nvPr>
        </p:nvSpPr>
        <p:spPr/>
        <p:txBody>
          <a:bodyPr/>
          <a:lstStyle/>
          <a:p>
            <a:r>
              <a:rPr lang="en-US" dirty="0"/>
              <a:t>Leave-one-out Cross-validation</a:t>
            </a:r>
          </a:p>
        </p:txBody>
      </p:sp>
      <p:sp>
        <p:nvSpPr>
          <p:cNvPr id="4" name="Text Placeholder 3">
            <a:extLst>
              <a:ext uri="{FF2B5EF4-FFF2-40B4-BE49-F238E27FC236}">
                <a16:creationId xmlns:a16="http://schemas.microsoft.com/office/drawing/2014/main" id="{40CC77D1-D00D-4024-A790-6587673F9591}"/>
              </a:ext>
            </a:extLst>
          </p:cNvPr>
          <p:cNvSpPr>
            <a:spLocks noGrp="1"/>
          </p:cNvSpPr>
          <p:nvPr>
            <p:ph type="body" idx="1"/>
          </p:nvPr>
        </p:nvSpPr>
        <p:spPr>
          <a:xfrm>
            <a:off x="457200" y="1173162"/>
            <a:ext cx="3048000" cy="5075239"/>
          </a:xfrm>
        </p:spPr>
        <p:txBody>
          <a:bodyPr/>
          <a:lstStyle/>
          <a:p>
            <a:pPr marL="76200" indent="0">
              <a:buNone/>
            </a:pPr>
            <a:r>
              <a:rPr lang="en-US" sz="2200" dirty="0"/>
              <a:t>Each observation will act as the test set while the remaining observations are the training set</a:t>
            </a:r>
          </a:p>
          <a:p>
            <a:pPr marL="76200" indent="0">
              <a:buNone/>
            </a:pPr>
            <a:endParaRPr lang="en-US" sz="800" dirty="0"/>
          </a:p>
          <a:p>
            <a:pPr marL="76200" indent="0">
              <a:buNone/>
            </a:pPr>
            <a:r>
              <a:rPr lang="en-US" sz="2200" dirty="0"/>
              <a:t>Procedure will be re-run N times where N=total number of observations </a:t>
            </a:r>
          </a:p>
          <a:p>
            <a:pPr marL="76200" indent="0">
              <a:buNone/>
            </a:pPr>
            <a:endParaRPr lang="en-US" sz="800" dirty="0"/>
          </a:p>
          <a:p>
            <a:pPr marL="76200" indent="0">
              <a:buNone/>
            </a:pPr>
            <a:r>
              <a:rPr lang="en-US" sz="2200" dirty="0"/>
              <a:t>Quite computationally heavy and generally not recommended over the other types </a:t>
            </a:r>
            <a:r>
              <a:rPr lang="en-US" sz="2200" i="1" dirty="0"/>
              <a:t>except </a:t>
            </a:r>
            <a:r>
              <a:rPr lang="en-US" sz="2200" dirty="0"/>
              <a:t>with small datasets </a:t>
            </a:r>
          </a:p>
        </p:txBody>
      </p:sp>
      <p:pic>
        <p:nvPicPr>
          <p:cNvPr id="2050" name="Picture 2" descr="Cross-Validation in Machine Learning: How to Do It Right">
            <a:extLst>
              <a:ext uri="{FF2B5EF4-FFF2-40B4-BE49-F238E27FC236}">
                <a16:creationId xmlns:a16="http://schemas.microsoft.com/office/drawing/2014/main" id="{AC1D1044-AE15-5534-69B4-14C7AFD44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371600"/>
            <a:ext cx="5657850" cy="44005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DBCA93E-6223-639B-786A-2139294919F4}"/>
              </a:ext>
            </a:extLst>
          </p:cNvPr>
          <p:cNvCxnSpPr/>
          <p:nvPr/>
        </p:nvCxnSpPr>
        <p:spPr>
          <a:xfrm flipV="1">
            <a:off x="6315075" y="5487629"/>
            <a:ext cx="152400" cy="609600"/>
          </a:xfrm>
          <a:prstGeom prst="straightConnector1">
            <a:avLst/>
          </a:prstGeom>
          <a:ln w="38100">
            <a:solidFill>
              <a:srgbClr val="D75FB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B8FE7C5-410A-CD06-1A38-88BFB33A2A7C}"/>
              </a:ext>
            </a:extLst>
          </p:cNvPr>
          <p:cNvCxnSpPr/>
          <p:nvPr/>
        </p:nvCxnSpPr>
        <p:spPr>
          <a:xfrm flipV="1">
            <a:off x="8458200" y="5486400"/>
            <a:ext cx="152400" cy="609600"/>
          </a:xfrm>
          <a:prstGeom prst="straightConnector1">
            <a:avLst/>
          </a:prstGeom>
          <a:ln w="38100">
            <a:solidFill>
              <a:srgbClr val="D75FB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C69130-97B7-DBC1-87D9-923E3049CCA4}"/>
              </a:ext>
            </a:extLst>
          </p:cNvPr>
          <p:cNvSpPr txBox="1"/>
          <p:nvPr/>
        </p:nvSpPr>
        <p:spPr>
          <a:xfrm>
            <a:off x="5743575" y="6096623"/>
            <a:ext cx="1295400" cy="369332"/>
          </a:xfrm>
          <a:prstGeom prst="rect">
            <a:avLst/>
          </a:prstGeom>
          <a:noFill/>
        </p:spPr>
        <p:txBody>
          <a:bodyPr wrap="square" rtlCol="0">
            <a:spAutoFit/>
          </a:bodyPr>
          <a:lstStyle/>
          <a:p>
            <a:r>
              <a:rPr lang="en-US" dirty="0"/>
              <a:t>Training</a:t>
            </a:r>
          </a:p>
        </p:txBody>
      </p:sp>
      <p:sp>
        <p:nvSpPr>
          <p:cNvPr id="10" name="TextBox 9">
            <a:extLst>
              <a:ext uri="{FF2B5EF4-FFF2-40B4-BE49-F238E27FC236}">
                <a16:creationId xmlns:a16="http://schemas.microsoft.com/office/drawing/2014/main" id="{8BE0C41B-F0D2-B796-D4BA-C0AB38450224}"/>
              </a:ext>
            </a:extLst>
          </p:cNvPr>
          <p:cNvSpPr txBox="1"/>
          <p:nvPr/>
        </p:nvSpPr>
        <p:spPr>
          <a:xfrm>
            <a:off x="7981950" y="6096623"/>
            <a:ext cx="647700" cy="369332"/>
          </a:xfrm>
          <a:prstGeom prst="rect">
            <a:avLst/>
          </a:prstGeom>
          <a:noFill/>
        </p:spPr>
        <p:txBody>
          <a:bodyPr wrap="square" rtlCol="0">
            <a:spAutoFit/>
          </a:bodyPr>
          <a:lstStyle/>
          <a:p>
            <a:r>
              <a:rPr lang="en-US" dirty="0"/>
              <a:t>Test</a:t>
            </a:r>
          </a:p>
        </p:txBody>
      </p:sp>
    </p:spTree>
    <p:extLst>
      <p:ext uri="{BB962C8B-B14F-4D97-AF65-F5344CB8AC3E}">
        <p14:creationId xmlns:p14="http://schemas.microsoft.com/office/powerpoint/2010/main" val="2931683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52BD05-7AF3-1A59-7CC4-3499930547E6}"/>
              </a:ext>
            </a:extLst>
          </p:cNvPr>
          <p:cNvSpPr>
            <a:spLocks noGrp="1"/>
          </p:cNvSpPr>
          <p:nvPr>
            <p:ph type="title"/>
          </p:nvPr>
        </p:nvSpPr>
        <p:spPr>
          <a:xfrm>
            <a:off x="457200" y="274638"/>
            <a:ext cx="8229600" cy="792162"/>
          </a:xfrm>
        </p:spPr>
        <p:txBody>
          <a:bodyPr wrap="square" anchor="b">
            <a:normAutofit/>
          </a:bodyPr>
          <a:lstStyle/>
          <a:p>
            <a:r>
              <a:rPr lang="en-US" dirty="0"/>
              <a:t>Leave-one-out Cross-validation Results</a:t>
            </a:r>
          </a:p>
        </p:txBody>
      </p:sp>
      <p:pic>
        <p:nvPicPr>
          <p:cNvPr id="8" name="Picture 7">
            <a:extLst>
              <a:ext uri="{FF2B5EF4-FFF2-40B4-BE49-F238E27FC236}">
                <a16:creationId xmlns:a16="http://schemas.microsoft.com/office/drawing/2014/main" id="{2E22574A-6A64-DC46-6587-5C3DD9D71857}"/>
              </a:ext>
            </a:extLst>
          </p:cNvPr>
          <p:cNvPicPr>
            <a:picLocks noChangeAspect="1"/>
          </p:cNvPicPr>
          <p:nvPr/>
        </p:nvPicPr>
        <p:blipFill>
          <a:blip r:embed="rId2"/>
          <a:stretch>
            <a:fillRect/>
          </a:stretch>
        </p:blipFill>
        <p:spPr>
          <a:xfrm>
            <a:off x="457200" y="2053459"/>
            <a:ext cx="8229600" cy="3436882"/>
          </a:xfrm>
          <a:prstGeom prst="rect">
            <a:avLst/>
          </a:prstGeom>
          <a:noFill/>
        </p:spPr>
      </p:pic>
      <p:sp>
        <p:nvSpPr>
          <p:cNvPr id="2" name="Slide Number Placeholder 1" hidden="1">
            <a:extLst>
              <a:ext uri="{FF2B5EF4-FFF2-40B4-BE49-F238E27FC236}">
                <a16:creationId xmlns:a16="http://schemas.microsoft.com/office/drawing/2014/main" id="{5B5F5327-1123-4A07-9A1D-4251E18A39F1}"/>
              </a:ext>
            </a:extLst>
          </p:cNvPr>
          <p:cNvSpPr>
            <a:spLocks noGrp="1"/>
          </p:cNvSpPr>
          <p:nvPr>
            <p:ph type="sldNum" idx="4294967295"/>
          </p:nvPr>
        </p:nvSpPr>
        <p:spPr>
          <a:xfrm>
            <a:off x="7924800" y="6383179"/>
            <a:ext cx="762000" cy="246221"/>
          </a:xfrm>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25</a:t>
            </a:fld>
            <a:endParaRPr lang="en"/>
          </a:p>
        </p:txBody>
      </p:sp>
      <p:sp>
        <p:nvSpPr>
          <p:cNvPr id="9" name="TextBox 8">
            <a:extLst>
              <a:ext uri="{FF2B5EF4-FFF2-40B4-BE49-F238E27FC236}">
                <a16:creationId xmlns:a16="http://schemas.microsoft.com/office/drawing/2014/main" id="{FD20355B-B5F9-F85E-4A14-A3AD4862C7FE}"/>
              </a:ext>
            </a:extLst>
          </p:cNvPr>
          <p:cNvSpPr txBox="1"/>
          <p:nvPr/>
        </p:nvSpPr>
        <p:spPr>
          <a:xfrm>
            <a:off x="609600" y="1367659"/>
            <a:ext cx="7162800" cy="646331"/>
          </a:xfrm>
          <a:prstGeom prst="rect">
            <a:avLst/>
          </a:prstGeom>
          <a:noFill/>
        </p:spPr>
        <p:txBody>
          <a:bodyPr wrap="square" rtlCol="0">
            <a:spAutoFit/>
          </a:bodyPr>
          <a:lstStyle/>
          <a:p>
            <a:r>
              <a:rPr lang="en-US" dirty="0"/>
              <a:t>Assessed by setting the probability threshold to 0.50</a:t>
            </a:r>
          </a:p>
          <a:p>
            <a:pPr marL="285750" indent="-285750">
              <a:buClr>
                <a:srgbClr val="00A94F"/>
              </a:buClr>
              <a:buFont typeface="Arial" panose="020B0604020202020204" pitchFamily="34" charset="0"/>
              <a:buChar char="•"/>
            </a:pPr>
            <a:r>
              <a:rPr lang="en-US" dirty="0"/>
              <a:t>This is a limitation that I have not found a good answer unfortunately </a:t>
            </a:r>
          </a:p>
        </p:txBody>
      </p:sp>
    </p:spTree>
    <p:extLst>
      <p:ext uri="{BB962C8B-B14F-4D97-AF65-F5344CB8AC3E}">
        <p14:creationId xmlns:p14="http://schemas.microsoft.com/office/powerpoint/2010/main" val="1585527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0A7CCD-FF60-5A18-33A1-FA161173E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26</a:t>
            </a:fld>
            <a:endParaRPr lang="en"/>
          </a:p>
        </p:txBody>
      </p:sp>
      <p:sp>
        <p:nvSpPr>
          <p:cNvPr id="3" name="Title 2">
            <a:extLst>
              <a:ext uri="{FF2B5EF4-FFF2-40B4-BE49-F238E27FC236}">
                <a16:creationId xmlns:a16="http://schemas.microsoft.com/office/drawing/2014/main" id="{735E376C-4D76-FCAC-E94C-1E7845AD29E7}"/>
              </a:ext>
            </a:extLst>
          </p:cNvPr>
          <p:cNvSpPr>
            <a:spLocks noGrp="1"/>
          </p:cNvSpPr>
          <p:nvPr>
            <p:ph type="title"/>
          </p:nvPr>
        </p:nvSpPr>
        <p:spPr/>
        <p:txBody>
          <a:bodyPr/>
          <a:lstStyle/>
          <a:p>
            <a:r>
              <a:rPr lang="en-US" dirty="0"/>
              <a:t>K-fold Cross-validation</a:t>
            </a:r>
          </a:p>
        </p:txBody>
      </p:sp>
      <p:sp>
        <p:nvSpPr>
          <p:cNvPr id="4" name="Text Placeholder 3">
            <a:extLst>
              <a:ext uri="{FF2B5EF4-FFF2-40B4-BE49-F238E27FC236}">
                <a16:creationId xmlns:a16="http://schemas.microsoft.com/office/drawing/2014/main" id="{F586C3D7-1715-9A33-BCAD-12A3DF140116}"/>
              </a:ext>
            </a:extLst>
          </p:cNvPr>
          <p:cNvSpPr>
            <a:spLocks noGrp="1"/>
          </p:cNvSpPr>
          <p:nvPr>
            <p:ph type="body" idx="1"/>
          </p:nvPr>
        </p:nvSpPr>
        <p:spPr>
          <a:xfrm>
            <a:off x="457200" y="1173162"/>
            <a:ext cx="3581400" cy="5075239"/>
          </a:xfrm>
        </p:spPr>
        <p:txBody>
          <a:bodyPr/>
          <a:lstStyle/>
          <a:p>
            <a:pPr marL="76200" indent="0">
              <a:buNone/>
            </a:pPr>
            <a:r>
              <a:rPr lang="en-US" sz="2200" dirty="0"/>
              <a:t>Data is randomly divided into 5 or 10 groups</a:t>
            </a:r>
          </a:p>
          <a:p>
            <a:pPr marL="76200" indent="0">
              <a:buNone/>
            </a:pPr>
            <a:endParaRPr lang="en-US" sz="800" dirty="0"/>
          </a:p>
          <a:p>
            <a:pPr marL="76200" indent="0">
              <a:buNone/>
            </a:pPr>
            <a:r>
              <a:rPr lang="en-US" sz="2200" dirty="0"/>
              <a:t>Each group serves as the test set once</a:t>
            </a:r>
          </a:p>
          <a:p>
            <a:pPr marL="76200" indent="0">
              <a:buNone/>
            </a:pPr>
            <a:endParaRPr lang="en-US" sz="800" dirty="0"/>
          </a:p>
          <a:p>
            <a:pPr marL="76200" indent="0">
              <a:buNone/>
            </a:pPr>
            <a:r>
              <a:rPr lang="en-US" sz="2200" dirty="0"/>
              <a:t>Procedure runs K times K=number of folds (or groups) created </a:t>
            </a:r>
          </a:p>
          <a:p>
            <a:pPr marL="76200" indent="0">
              <a:buNone/>
            </a:pPr>
            <a:endParaRPr lang="en-US" sz="800" dirty="0"/>
          </a:p>
          <a:p>
            <a:pPr marL="76200" indent="0">
              <a:buNone/>
            </a:pPr>
            <a:r>
              <a:rPr lang="en-US" sz="2200" dirty="0"/>
              <a:t>Great procedure and typically accepted by reviewers and stakeholders</a:t>
            </a:r>
          </a:p>
          <a:p>
            <a:pPr marL="76200" indent="0">
              <a:buNone/>
            </a:pPr>
            <a:endParaRPr lang="en-US" sz="800" dirty="0"/>
          </a:p>
          <a:p>
            <a:pPr marL="76200" indent="0">
              <a:buNone/>
            </a:pPr>
            <a:r>
              <a:rPr lang="en-US" sz="2200" dirty="0"/>
              <a:t>Issues with sparse outcomes</a:t>
            </a:r>
          </a:p>
        </p:txBody>
      </p:sp>
      <p:pic>
        <p:nvPicPr>
          <p:cNvPr id="1028" name="Picture 4" descr="Importance of Cross Validation: Are Evaluation Metrics enough? - Analytics  Vidhya">
            <a:extLst>
              <a:ext uri="{FF2B5EF4-FFF2-40B4-BE49-F238E27FC236}">
                <a16:creationId xmlns:a16="http://schemas.microsoft.com/office/drawing/2014/main" id="{BBEF6392-2A30-030B-5D3C-073952473F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5" r="2429"/>
          <a:stretch/>
        </p:blipFill>
        <p:spPr bwMode="auto">
          <a:xfrm>
            <a:off x="4191000" y="1998821"/>
            <a:ext cx="4810211"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66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A11FEA-B71E-6EBD-8B9F-6FC7E371E1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27</a:t>
            </a:fld>
            <a:endParaRPr lang="en"/>
          </a:p>
        </p:txBody>
      </p:sp>
      <p:sp>
        <p:nvSpPr>
          <p:cNvPr id="3" name="Title 2">
            <a:extLst>
              <a:ext uri="{FF2B5EF4-FFF2-40B4-BE49-F238E27FC236}">
                <a16:creationId xmlns:a16="http://schemas.microsoft.com/office/drawing/2014/main" id="{DDD349F8-8B66-81E8-91DC-7A1A40681FAC}"/>
              </a:ext>
            </a:extLst>
          </p:cNvPr>
          <p:cNvSpPr>
            <a:spLocks noGrp="1"/>
          </p:cNvSpPr>
          <p:nvPr>
            <p:ph type="title"/>
          </p:nvPr>
        </p:nvSpPr>
        <p:spPr/>
        <p:txBody>
          <a:bodyPr/>
          <a:lstStyle/>
          <a:p>
            <a:r>
              <a:rPr lang="en-US" dirty="0"/>
              <a:t>Stratified K-fold Cross-validation</a:t>
            </a:r>
          </a:p>
        </p:txBody>
      </p:sp>
      <p:sp>
        <p:nvSpPr>
          <p:cNvPr id="4" name="Text Placeholder 3">
            <a:extLst>
              <a:ext uri="{FF2B5EF4-FFF2-40B4-BE49-F238E27FC236}">
                <a16:creationId xmlns:a16="http://schemas.microsoft.com/office/drawing/2014/main" id="{8092B297-C239-8691-66F7-5E3F2F0BC237}"/>
              </a:ext>
            </a:extLst>
          </p:cNvPr>
          <p:cNvSpPr>
            <a:spLocks noGrp="1"/>
          </p:cNvSpPr>
          <p:nvPr>
            <p:ph type="body" idx="1"/>
          </p:nvPr>
        </p:nvSpPr>
        <p:spPr>
          <a:xfrm>
            <a:off x="457200" y="1173162"/>
            <a:ext cx="4596877" cy="5075239"/>
          </a:xfrm>
        </p:spPr>
        <p:txBody>
          <a:bodyPr/>
          <a:lstStyle/>
          <a:p>
            <a:pPr marL="76200" indent="0">
              <a:buNone/>
            </a:pPr>
            <a:r>
              <a:rPr lang="en-US" dirty="0"/>
              <a:t>When a small % of your data has the outcome, you could potentially randomly split the data so that one of your groups has </a:t>
            </a:r>
            <a:r>
              <a:rPr lang="en-US" i="1" dirty="0"/>
              <a:t>none </a:t>
            </a:r>
            <a:r>
              <a:rPr lang="en-US" dirty="0"/>
              <a:t>of the outcomes </a:t>
            </a:r>
          </a:p>
          <a:p>
            <a:pPr marL="76200" indent="0">
              <a:buNone/>
            </a:pPr>
            <a:endParaRPr lang="en-US" dirty="0"/>
          </a:p>
          <a:p>
            <a:pPr marL="76200" indent="0">
              <a:buNone/>
            </a:pPr>
            <a:r>
              <a:rPr lang="en-US" dirty="0"/>
              <a:t>To alleviate this issue, first stratify your data by the outcome and then do random selection so that each group maintains the original % of outcomes </a:t>
            </a:r>
          </a:p>
        </p:txBody>
      </p:sp>
      <p:pic>
        <p:nvPicPr>
          <p:cNvPr id="4098" name="Picture 2" descr="Stratified KFold Tutorial | AnalyseUp.com">
            <a:extLst>
              <a:ext uri="{FF2B5EF4-FFF2-40B4-BE49-F238E27FC236}">
                <a16:creationId xmlns:a16="http://schemas.microsoft.com/office/drawing/2014/main" id="{4014CD1F-C24C-96CD-C9AA-3D0DCAA3F2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69" r="20886"/>
          <a:stretch/>
        </p:blipFill>
        <p:spPr bwMode="auto">
          <a:xfrm>
            <a:off x="5143796" y="1752600"/>
            <a:ext cx="3533172" cy="3771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8658D9-B2A2-649A-0D2D-3972100B8E57}"/>
              </a:ext>
            </a:extLst>
          </p:cNvPr>
          <p:cNvSpPr txBox="1"/>
          <p:nvPr/>
        </p:nvSpPr>
        <p:spPr>
          <a:xfrm>
            <a:off x="6910382" y="2438400"/>
            <a:ext cx="557218" cy="307777"/>
          </a:xfrm>
          <a:prstGeom prst="rect">
            <a:avLst/>
          </a:prstGeom>
          <a:noFill/>
        </p:spPr>
        <p:txBody>
          <a:bodyPr wrap="square" rtlCol="0">
            <a:spAutoFit/>
          </a:bodyPr>
          <a:lstStyle/>
          <a:p>
            <a:r>
              <a:rPr lang="en-US" sz="1400" dirty="0"/>
              <a:t>10%</a:t>
            </a:r>
          </a:p>
        </p:txBody>
      </p:sp>
      <p:sp>
        <p:nvSpPr>
          <p:cNvPr id="6" name="TextBox 5">
            <a:extLst>
              <a:ext uri="{FF2B5EF4-FFF2-40B4-BE49-F238E27FC236}">
                <a16:creationId xmlns:a16="http://schemas.microsoft.com/office/drawing/2014/main" id="{A235FFBA-4E2A-C12F-0C15-6F2D193E3614}"/>
              </a:ext>
            </a:extLst>
          </p:cNvPr>
          <p:cNvSpPr txBox="1"/>
          <p:nvPr/>
        </p:nvSpPr>
        <p:spPr>
          <a:xfrm>
            <a:off x="6477000" y="1840904"/>
            <a:ext cx="557218" cy="307777"/>
          </a:xfrm>
          <a:prstGeom prst="rect">
            <a:avLst/>
          </a:prstGeom>
          <a:noFill/>
        </p:spPr>
        <p:txBody>
          <a:bodyPr wrap="square" rtlCol="0">
            <a:spAutoFit/>
          </a:bodyPr>
          <a:lstStyle/>
          <a:p>
            <a:r>
              <a:rPr lang="en-US" sz="1400" dirty="0"/>
              <a:t>20%</a:t>
            </a:r>
          </a:p>
        </p:txBody>
      </p:sp>
      <p:sp>
        <p:nvSpPr>
          <p:cNvPr id="7" name="TextBox 6">
            <a:extLst>
              <a:ext uri="{FF2B5EF4-FFF2-40B4-BE49-F238E27FC236}">
                <a16:creationId xmlns:a16="http://schemas.microsoft.com/office/drawing/2014/main" id="{54619AED-D682-EF3F-D3AA-77748A8F0A9F}"/>
              </a:ext>
            </a:extLst>
          </p:cNvPr>
          <p:cNvSpPr txBox="1"/>
          <p:nvPr/>
        </p:nvSpPr>
        <p:spPr>
          <a:xfrm>
            <a:off x="5562430" y="4724400"/>
            <a:ext cx="557218" cy="307777"/>
          </a:xfrm>
          <a:prstGeom prst="rect">
            <a:avLst/>
          </a:prstGeom>
          <a:noFill/>
        </p:spPr>
        <p:txBody>
          <a:bodyPr wrap="square" rtlCol="0">
            <a:spAutoFit/>
          </a:bodyPr>
          <a:lstStyle/>
          <a:p>
            <a:r>
              <a:rPr lang="en-US" sz="1400" dirty="0"/>
              <a:t>10%</a:t>
            </a:r>
          </a:p>
        </p:txBody>
      </p:sp>
      <p:sp>
        <p:nvSpPr>
          <p:cNvPr id="8" name="TextBox 7">
            <a:extLst>
              <a:ext uri="{FF2B5EF4-FFF2-40B4-BE49-F238E27FC236}">
                <a16:creationId xmlns:a16="http://schemas.microsoft.com/office/drawing/2014/main" id="{084FE627-E531-6527-34F5-CAC3EDDD551F}"/>
              </a:ext>
            </a:extLst>
          </p:cNvPr>
          <p:cNvSpPr txBox="1"/>
          <p:nvPr/>
        </p:nvSpPr>
        <p:spPr>
          <a:xfrm>
            <a:off x="5129048" y="4126904"/>
            <a:ext cx="557218" cy="307777"/>
          </a:xfrm>
          <a:prstGeom prst="rect">
            <a:avLst/>
          </a:prstGeom>
          <a:noFill/>
        </p:spPr>
        <p:txBody>
          <a:bodyPr wrap="square" rtlCol="0">
            <a:spAutoFit/>
          </a:bodyPr>
          <a:lstStyle/>
          <a:p>
            <a:r>
              <a:rPr lang="en-US" sz="1400" dirty="0"/>
              <a:t>20%</a:t>
            </a:r>
          </a:p>
        </p:txBody>
      </p:sp>
      <p:sp>
        <p:nvSpPr>
          <p:cNvPr id="9" name="TextBox 8">
            <a:extLst>
              <a:ext uri="{FF2B5EF4-FFF2-40B4-BE49-F238E27FC236}">
                <a16:creationId xmlns:a16="http://schemas.microsoft.com/office/drawing/2014/main" id="{A5578DAD-B623-0E95-8EA9-48E4FD4FB2C7}"/>
              </a:ext>
            </a:extLst>
          </p:cNvPr>
          <p:cNvSpPr txBox="1"/>
          <p:nvPr/>
        </p:nvSpPr>
        <p:spPr>
          <a:xfrm>
            <a:off x="6910382" y="4724400"/>
            <a:ext cx="557218" cy="307777"/>
          </a:xfrm>
          <a:prstGeom prst="rect">
            <a:avLst/>
          </a:prstGeom>
          <a:noFill/>
        </p:spPr>
        <p:txBody>
          <a:bodyPr wrap="square" rtlCol="0">
            <a:spAutoFit/>
          </a:bodyPr>
          <a:lstStyle/>
          <a:p>
            <a:r>
              <a:rPr lang="en-US" sz="1400" dirty="0"/>
              <a:t>10%</a:t>
            </a:r>
          </a:p>
        </p:txBody>
      </p:sp>
      <p:sp>
        <p:nvSpPr>
          <p:cNvPr id="10" name="TextBox 9">
            <a:extLst>
              <a:ext uri="{FF2B5EF4-FFF2-40B4-BE49-F238E27FC236}">
                <a16:creationId xmlns:a16="http://schemas.microsoft.com/office/drawing/2014/main" id="{A7E4CB4C-7BF5-C595-945E-0F4A2FAD11B5}"/>
              </a:ext>
            </a:extLst>
          </p:cNvPr>
          <p:cNvSpPr txBox="1"/>
          <p:nvPr/>
        </p:nvSpPr>
        <p:spPr>
          <a:xfrm>
            <a:off x="6477000" y="4126904"/>
            <a:ext cx="557218" cy="307777"/>
          </a:xfrm>
          <a:prstGeom prst="rect">
            <a:avLst/>
          </a:prstGeom>
          <a:noFill/>
        </p:spPr>
        <p:txBody>
          <a:bodyPr wrap="square" rtlCol="0">
            <a:spAutoFit/>
          </a:bodyPr>
          <a:lstStyle/>
          <a:p>
            <a:r>
              <a:rPr lang="en-US" sz="1400" dirty="0"/>
              <a:t>20%</a:t>
            </a:r>
          </a:p>
        </p:txBody>
      </p:sp>
      <p:sp>
        <p:nvSpPr>
          <p:cNvPr id="11" name="TextBox 10">
            <a:extLst>
              <a:ext uri="{FF2B5EF4-FFF2-40B4-BE49-F238E27FC236}">
                <a16:creationId xmlns:a16="http://schemas.microsoft.com/office/drawing/2014/main" id="{7ADDECB7-F47B-7857-9D29-C84C68631D77}"/>
              </a:ext>
            </a:extLst>
          </p:cNvPr>
          <p:cNvSpPr txBox="1"/>
          <p:nvPr/>
        </p:nvSpPr>
        <p:spPr>
          <a:xfrm>
            <a:off x="8194721" y="4730026"/>
            <a:ext cx="557218" cy="307777"/>
          </a:xfrm>
          <a:prstGeom prst="rect">
            <a:avLst/>
          </a:prstGeom>
          <a:noFill/>
        </p:spPr>
        <p:txBody>
          <a:bodyPr wrap="square" rtlCol="0">
            <a:spAutoFit/>
          </a:bodyPr>
          <a:lstStyle/>
          <a:p>
            <a:r>
              <a:rPr lang="en-US" sz="1400" dirty="0"/>
              <a:t>10%</a:t>
            </a:r>
          </a:p>
        </p:txBody>
      </p:sp>
      <p:sp>
        <p:nvSpPr>
          <p:cNvPr id="12" name="TextBox 11">
            <a:extLst>
              <a:ext uri="{FF2B5EF4-FFF2-40B4-BE49-F238E27FC236}">
                <a16:creationId xmlns:a16="http://schemas.microsoft.com/office/drawing/2014/main" id="{DA6A6031-82BC-2055-9E0A-77271CCA1EB4}"/>
              </a:ext>
            </a:extLst>
          </p:cNvPr>
          <p:cNvSpPr txBox="1"/>
          <p:nvPr/>
        </p:nvSpPr>
        <p:spPr>
          <a:xfrm>
            <a:off x="7761339" y="4132530"/>
            <a:ext cx="557218" cy="307777"/>
          </a:xfrm>
          <a:prstGeom prst="rect">
            <a:avLst/>
          </a:prstGeom>
          <a:noFill/>
        </p:spPr>
        <p:txBody>
          <a:bodyPr wrap="square" rtlCol="0">
            <a:spAutoFit/>
          </a:bodyPr>
          <a:lstStyle/>
          <a:p>
            <a:r>
              <a:rPr lang="en-US" sz="1400" dirty="0"/>
              <a:t>20%</a:t>
            </a:r>
          </a:p>
        </p:txBody>
      </p:sp>
    </p:spTree>
    <p:extLst>
      <p:ext uri="{BB962C8B-B14F-4D97-AF65-F5344CB8AC3E}">
        <p14:creationId xmlns:p14="http://schemas.microsoft.com/office/powerpoint/2010/main" val="1437515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5E3BD-A8AA-B42F-454C-294F14C5BE29}"/>
            </a:ext>
          </a:extLst>
        </p:cNvPr>
        <p:cNvGrpSpPr/>
        <p:nvPr/>
      </p:nvGrpSpPr>
      <p:grpSpPr>
        <a:xfrm>
          <a:off x="0" y="0"/>
          <a:ext cx="0" cy="0"/>
          <a:chOff x="0" y="0"/>
          <a:chExt cx="0" cy="0"/>
        </a:xfrm>
      </p:grpSpPr>
      <p:pic>
        <p:nvPicPr>
          <p:cNvPr id="5" name="Picture 4" descr="Importance of Cross Validation: Are Evaluation Metrics enough? - Analytics  Vidhya">
            <a:extLst>
              <a:ext uri="{FF2B5EF4-FFF2-40B4-BE49-F238E27FC236}">
                <a16:creationId xmlns:a16="http://schemas.microsoft.com/office/drawing/2014/main" id="{EC8E600B-833C-6BC3-420A-6E195D0211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5" r="2429"/>
          <a:stretch/>
        </p:blipFill>
        <p:spPr bwMode="auto">
          <a:xfrm>
            <a:off x="4442755" y="2054942"/>
            <a:ext cx="4664374" cy="3023382"/>
          </a:xfrm>
          <a:prstGeom prst="rect">
            <a:avLst/>
          </a:prstGeom>
          <a:solidFill>
            <a:srgbClr val="FFFFFF"/>
          </a:solidFill>
        </p:spPr>
      </p:pic>
      <p:sp>
        <p:nvSpPr>
          <p:cNvPr id="3" name="Title 2">
            <a:extLst>
              <a:ext uri="{FF2B5EF4-FFF2-40B4-BE49-F238E27FC236}">
                <a16:creationId xmlns:a16="http://schemas.microsoft.com/office/drawing/2014/main" id="{E00CE393-35B1-94C5-A0C5-AFAD19EF2124}"/>
              </a:ext>
            </a:extLst>
          </p:cNvPr>
          <p:cNvSpPr>
            <a:spLocks noGrp="1"/>
          </p:cNvSpPr>
          <p:nvPr>
            <p:ph type="title"/>
          </p:nvPr>
        </p:nvSpPr>
        <p:spPr>
          <a:xfrm>
            <a:off x="457200" y="274638"/>
            <a:ext cx="8229600" cy="792162"/>
          </a:xfrm>
        </p:spPr>
        <p:txBody>
          <a:bodyPr wrap="square" anchor="b">
            <a:normAutofit/>
          </a:bodyPr>
          <a:lstStyle/>
          <a:p>
            <a:r>
              <a:rPr lang="en-US" dirty="0"/>
              <a:t>Repeated K-fold Cross-validation</a:t>
            </a:r>
          </a:p>
        </p:txBody>
      </p:sp>
      <p:sp>
        <p:nvSpPr>
          <p:cNvPr id="10" name="Content Placeholder 3">
            <a:extLst>
              <a:ext uri="{FF2B5EF4-FFF2-40B4-BE49-F238E27FC236}">
                <a16:creationId xmlns:a16="http://schemas.microsoft.com/office/drawing/2014/main" id="{EC4E4035-44BC-0764-E142-839DED7E8ABA}"/>
              </a:ext>
            </a:extLst>
          </p:cNvPr>
          <p:cNvSpPr>
            <a:spLocks noGrp="1"/>
          </p:cNvSpPr>
          <p:nvPr>
            <p:ph sz="quarter" idx="11"/>
          </p:nvPr>
        </p:nvSpPr>
        <p:spPr>
          <a:xfrm>
            <a:off x="457200" y="1295400"/>
            <a:ext cx="3962400" cy="4953000"/>
          </a:xfrm>
        </p:spPr>
        <p:txBody>
          <a:bodyPr/>
          <a:lstStyle/>
          <a:p>
            <a:pPr marL="0" indent="0">
              <a:buNone/>
            </a:pPr>
            <a:r>
              <a:rPr lang="en-US" dirty="0"/>
              <a:t>Repeat the process of regular K-fold cross-validation several times (typically 3, 5, or 10 times)</a:t>
            </a:r>
          </a:p>
          <a:p>
            <a:pPr marL="0" indent="0">
              <a:buNone/>
            </a:pPr>
            <a:endParaRPr lang="en-US" sz="800" dirty="0"/>
          </a:p>
          <a:p>
            <a:pPr marL="0" indent="0">
              <a:buNone/>
            </a:pPr>
            <a:r>
              <a:rPr lang="en-US" dirty="0"/>
              <a:t>A 3-repeat 10-fold CV means partitioning the data so that there are eventually 30 groups </a:t>
            </a:r>
          </a:p>
          <a:p>
            <a:pPr marL="0" indent="0">
              <a:buNone/>
            </a:pPr>
            <a:endParaRPr lang="en-US" sz="800" dirty="0"/>
          </a:p>
          <a:p>
            <a:pPr marL="0" indent="0">
              <a:buNone/>
            </a:pPr>
            <a:r>
              <a:rPr lang="en-US" dirty="0"/>
              <a:t>An improvement to regular K-fold CV but computationally heavy so only recommended for small-to-moderate sized sets</a:t>
            </a:r>
          </a:p>
        </p:txBody>
      </p:sp>
      <p:sp>
        <p:nvSpPr>
          <p:cNvPr id="2" name="Slide Number Placeholder 1" hidden="1">
            <a:extLst>
              <a:ext uri="{FF2B5EF4-FFF2-40B4-BE49-F238E27FC236}">
                <a16:creationId xmlns:a16="http://schemas.microsoft.com/office/drawing/2014/main" id="{482AB236-F90A-2D30-F7EF-FFD779B1271D}"/>
              </a:ext>
            </a:extLst>
          </p:cNvPr>
          <p:cNvSpPr>
            <a:spLocks noGrp="1"/>
          </p:cNvSpPr>
          <p:nvPr>
            <p:ph type="sldNum" idx="4294967295"/>
          </p:nvPr>
        </p:nvSpPr>
        <p:spPr>
          <a:xfrm>
            <a:off x="7924800" y="6383179"/>
            <a:ext cx="762000" cy="246221"/>
          </a:xfrm>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28</a:t>
            </a:fld>
            <a:endParaRPr lang="en"/>
          </a:p>
        </p:txBody>
      </p:sp>
      <p:sp>
        <p:nvSpPr>
          <p:cNvPr id="6" name="Arrow: Curved Up 5">
            <a:extLst>
              <a:ext uri="{FF2B5EF4-FFF2-40B4-BE49-F238E27FC236}">
                <a16:creationId xmlns:a16="http://schemas.microsoft.com/office/drawing/2014/main" id="{50EBEEA9-29A0-84FF-F1D6-1BB14C627E44}"/>
              </a:ext>
            </a:extLst>
          </p:cNvPr>
          <p:cNvSpPr/>
          <p:nvPr/>
        </p:nvSpPr>
        <p:spPr>
          <a:xfrm>
            <a:off x="5943600" y="5976256"/>
            <a:ext cx="1905000" cy="770039"/>
          </a:xfrm>
          <a:prstGeom prst="curvedUp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Arrow: Curved Up 6">
            <a:extLst>
              <a:ext uri="{FF2B5EF4-FFF2-40B4-BE49-F238E27FC236}">
                <a16:creationId xmlns:a16="http://schemas.microsoft.com/office/drawing/2014/main" id="{FB53D4BC-D32F-7DAB-0E5E-8F84B58438CE}"/>
              </a:ext>
            </a:extLst>
          </p:cNvPr>
          <p:cNvSpPr/>
          <p:nvPr/>
        </p:nvSpPr>
        <p:spPr>
          <a:xfrm rot="10800000">
            <a:off x="5829300" y="5142270"/>
            <a:ext cx="1905000" cy="770039"/>
          </a:xfrm>
          <a:prstGeom prst="curvedUp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00A632CC-6015-5EC5-D50B-D50FE6EE6979}"/>
              </a:ext>
            </a:extLst>
          </p:cNvPr>
          <p:cNvSpPr txBox="1"/>
          <p:nvPr/>
        </p:nvSpPr>
        <p:spPr>
          <a:xfrm>
            <a:off x="6210300" y="5653090"/>
            <a:ext cx="1371600" cy="646331"/>
          </a:xfrm>
          <a:prstGeom prst="rect">
            <a:avLst/>
          </a:prstGeom>
          <a:noFill/>
        </p:spPr>
        <p:txBody>
          <a:bodyPr wrap="square" rtlCol="0">
            <a:spAutoFit/>
          </a:bodyPr>
          <a:lstStyle/>
          <a:p>
            <a:r>
              <a:rPr lang="en-US" dirty="0"/>
              <a:t>Repeat 3, 5, or 10 times</a:t>
            </a:r>
          </a:p>
        </p:txBody>
      </p:sp>
    </p:spTree>
    <p:extLst>
      <p:ext uri="{BB962C8B-B14F-4D97-AF65-F5344CB8AC3E}">
        <p14:creationId xmlns:p14="http://schemas.microsoft.com/office/powerpoint/2010/main" val="2074938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ECE0CAFF-51EE-4C65-9E00-64107A0A7845}"/>
              </a:ext>
            </a:extLst>
          </p:cNvPr>
          <p:cNvCxnSpPr>
            <a:cxnSpLocks/>
          </p:cNvCxnSpPr>
          <p:nvPr/>
        </p:nvCxnSpPr>
        <p:spPr>
          <a:xfrm>
            <a:off x="2573901" y="6400800"/>
            <a:ext cx="88121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130244-A2FC-F659-96A3-1FA8297F94D6}"/>
              </a:ext>
            </a:extLst>
          </p:cNvPr>
          <p:cNvCxnSpPr>
            <a:cxnSpLocks/>
          </p:cNvCxnSpPr>
          <p:nvPr/>
        </p:nvCxnSpPr>
        <p:spPr>
          <a:xfrm>
            <a:off x="5603773" y="6400800"/>
            <a:ext cx="88121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8AFF11-816A-7008-457E-B1C2381EAECB}"/>
              </a:ext>
            </a:extLst>
          </p:cNvPr>
          <p:cNvCxnSpPr>
            <a:cxnSpLocks/>
          </p:cNvCxnSpPr>
          <p:nvPr/>
        </p:nvCxnSpPr>
        <p:spPr>
          <a:xfrm>
            <a:off x="5694721" y="4343401"/>
            <a:ext cx="571500" cy="762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151BAF-3DB0-0E28-9359-D4DC773E4224}"/>
              </a:ext>
            </a:extLst>
          </p:cNvPr>
          <p:cNvCxnSpPr/>
          <p:nvPr/>
        </p:nvCxnSpPr>
        <p:spPr>
          <a:xfrm flipH="1">
            <a:off x="2845517" y="2438400"/>
            <a:ext cx="609600" cy="4572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DF2766-4DC0-0C5F-FC27-B015A726496D}"/>
              </a:ext>
            </a:extLst>
          </p:cNvPr>
          <p:cNvSpPr>
            <a:spLocks noGrp="1"/>
          </p:cNvSpPr>
          <p:nvPr>
            <p:ph type="title"/>
          </p:nvPr>
        </p:nvSpPr>
        <p:spPr/>
        <p:txBody>
          <a:bodyPr/>
          <a:lstStyle/>
          <a:p>
            <a:r>
              <a:rPr lang="en-US" dirty="0"/>
              <a:t>Choice of CV*</a:t>
            </a:r>
          </a:p>
        </p:txBody>
      </p:sp>
      <p:sp>
        <p:nvSpPr>
          <p:cNvPr id="5" name="Rectangle: Rounded Corners 4">
            <a:extLst>
              <a:ext uri="{FF2B5EF4-FFF2-40B4-BE49-F238E27FC236}">
                <a16:creationId xmlns:a16="http://schemas.microsoft.com/office/drawing/2014/main" id="{563279A0-6B88-359F-2F29-54F1CA9CEF0A}"/>
              </a:ext>
            </a:extLst>
          </p:cNvPr>
          <p:cNvSpPr/>
          <p:nvPr/>
        </p:nvSpPr>
        <p:spPr>
          <a:xfrm>
            <a:off x="3390900" y="1447800"/>
            <a:ext cx="2362200"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Is your data set small </a:t>
            </a:r>
          </a:p>
          <a:p>
            <a:pPr algn="ctr"/>
            <a:r>
              <a:rPr lang="en-US" sz="1600" dirty="0"/>
              <a:t>(N &lt;30)?</a:t>
            </a:r>
          </a:p>
        </p:txBody>
      </p:sp>
      <p:cxnSp>
        <p:nvCxnSpPr>
          <p:cNvPr id="8" name="Straight Connector 7">
            <a:extLst>
              <a:ext uri="{FF2B5EF4-FFF2-40B4-BE49-F238E27FC236}">
                <a16:creationId xmlns:a16="http://schemas.microsoft.com/office/drawing/2014/main" id="{13A82FD8-4D4C-E1F6-5F3B-77635EB5E638}"/>
              </a:ext>
            </a:extLst>
          </p:cNvPr>
          <p:cNvCxnSpPr>
            <a:cxnSpLocks/>
          </p:cNvCxnSpPr>
          <p:nvPr/>
        </p:nvCxnSpPr>
        <p:spPr>
          <a:xfrm>
            <a:off x="4572000" y="2514600"/>
            <a:ext cx="0" cy="914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519EAB9-AA61-1C45-8489-27DE4F1EC013}"/>
              </a:ext>
            </a:extLst>
          </p:cNvPr>
          <p:cNvSpPr/>
          <p:nvPr/>
        </p:nvSpPr>
        <p:spPr>
          <a:xfrm>
            <a:off x="3390900" y="3429000"/>
            <a:ext cx="2362200"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Is your outcome rare (&lt;20%)?</a:t>
            </a:r>
          </a:p>
        </p:txBody>
      </p:sp>
      <p:cxnSp>
        <p:nvCxnSpPr>
          <p:cNvPr id="15" name="Straight Connector 14">
            <a:extLst>
              <a:ext uri="{FF2B5EF4-FFF2-40B4-BE49-F238E27FC236}">
                <a16:creationId xmlns:a16="http://schemas.microsoft.com/office/drawing/2014/main" id="{0C0F1BA7-93B4-E43F-EAF0-5AAB8AEA9276}"/>
              </a:ext>
            </a:extLst>
          </p:cNvPr>
          <p:cNvCxnSpPr>
            <a:cxnSpLocks/>
          </p:cNvCxnSpPr>
          <p:nvPr/>
        </p:nvCxnSpPr>
        <p:spPr>
          <a:xfrm>
            <a:off x="4576916" y="4495800"/>
            <a:ext cx="0" cy="914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F3C25AD-20C8-9704-2BA2-45AE8F5C93EC}"/>
              </a:ext>
            </a:extLst>
          </p:cNvPr>
          <p:cNvSpPr/>
          <p:nvPr/>
        </p:nvSpPr>
        <p:spPr>
          <a:xfrm>
            <a:off x="3385984" y="5410200"/>
            <a:ext cx="2362200"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Is your computer capable of running repeated CV given the data set size and complexity of the model?</a:t>
            </a:r>
          </a:p>
        </p:txBody>
      </p:sp>
      <p:sp>
        <p:nvSpPr>
          <p:cNvPr id="17" name="Rectangle: Rounded Corners 16">
            <a:extLst>
              <a:ext uri="{FF2B5EF4-FFF2-40B4-BE49-F238E27FC236}">
                <a16:creationId xmlns:a16="http://schemas.microsoft.com/office/drawing/2014/main" id="{85DD0C35-549B-24BF-479A-A7B68BA2F899}"/>
              </a:ext>
            </a:extLst>
          </p:cNvPr>
          <p:cNvSpPr/>
          <p:nvPr/>
        </p:nvSpPr>
        <p:spPr>
          <a:xfrm>
            <a:off x="1092917" y="2749342"/>
            <a:ext cx="1864750" cy="68088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Leave-one-out CV</a:t>
            </a:r>
          </a:p>
        </p:txBody>
      </p:sp>
      <p:sp>
        <p:nvSpPr>
          <p:cNvPr id="18" name="Rectangle: Rounded Corners 17">
            <a:extLst>
              <a:ext uri="{FF2B5EF4-FFF2-40B4-BE49-F238E27FC236}">
                <a16:creationId xmlns:a16="http://schemas.microsoft.com/office/drawing/2014/main" id="{B54FB418-38AB-E056-5D18-B04346697C2B}"/>
              </a:ext>
            </a:extLst>
          </p:cNvPr>
          <p:cNvSpPr/>
          <p:nvPr/>
        </p:nvSpPr>
        <p:spPr>
          <a:xfrm>
            <a:off x="6258847" y="4648199"/>
            <a:ext cx="1970751" cy="60960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Stratified k-fold CV</a:t>
            </a:r>
          </a:p>
        </p:txBody>
      </p:sp>
      <p:sp>
        <p:nvSpPr>
          <p:cNvPr id="22" name="Rectangle: Rounded Corners 21">
            <a:extLst>
              <a:ext uri="{FF2B5EF4-FFF2-40B4-BE49-F238E27FC236}">
                <a16:creationId xmlns:a16="http://schemas.microsoft.com/office/drawing/2014/main" id="{7E78FD87-251B-44B0-A352-C7D03DE3E9E6}"/>
              </a:ext>
            </a:extLst>
          </p:cNvPr>
          <p:cNvSpPr/>
          <p:nvPr/>
        </p:nvSpPr>
        <p:spPr>
          <a:xfrm>
            <a:off x="762000" y="6095999"/>
            <a:ext cx="1918673" cy="60960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Repeated K-fold CV</a:t>
            </a:r>
          </a:p>
        </p:txBody>
      </p:sp>
      <p:sp>
        <p:nvSpPr>
          <p:cNvPr id="23" name="Rectangle: Rounded Corners 22">
            <a:extLst>
              <a:ext uri="{FF2B5EF4-FFF2-40B4-BE49-F238E27FC236}">
                <a16:creationId xmlns:a16="http://schemas.microsoft.com/office/drawing/2014/main" id="{F820B465-272C-1334-649B-8BB9C99AD39A}"/>
              </a:ext>
            </a:extLst>
          </p:cNvPr>
          <p:cNvSpPr/>
          <p:nvPr/>
        </p:nvSpPr>
        <p:spPr>
          <a:xfrm>
            <a:off x="6249015" y="6100914"/>
            <a:ext cx="1523385" cy="60960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K-fold CV</a:t>
            </a:r>
          </a:p>
        </p:txBody>
      </p:sp>
      <p:sp>
        <p:nvSpPr>
          <p:cNvPr id="24" name="TextBox 23">
            <a:extLst>
              <a:ext uri="{FF2B5EF4-FFF2-40B4-BE49-F238E27FC236}">
                <a16:creationId xmlns:a16="http://schemas.microsoft.com/office/drawing/2014/main" id="{1EFE05C9-A5DA-928C-D39B-85B0859D09C9}"/>
              </a:ext>
            </a:extLst>
          </p:cNvPr>
          <p:cNvSpPr txBox="1"/>
          <p:nvPr/>
        </p:nvSpPr>
        <p:spPr>
          <a:xfrm>
            <a:off x="2776538" y="2332999"/>
            <a:ext cx="609600" cy="369332"/>
          </a:xfrm>
          <a:prstGeom prst="rect">
            <a:avLst/>
          </a:prstGeom>
          <a:noFill/>
        </p:spPr>
        <p:txBody>
          <a:bodyPr wrap="square" rtlCol="0">
            <a:spAutoFit/>
          </a:bodyPr>
          <a:lstStyle/>
          <a:p>
            <a:r>
              <a:rPr lang="en-US" dirty="0"/>
              <a:t>Yes</a:t>
            </a:r>
          </a:p>
        </p:txBody>
      </p:sp>
      <p:sp>
        <p:nvSpPr>
          <p:cNvPr id="25" name="TextBox 24">
            <a:extLst>
              <a:ext uri="{FF2B5EF4-FFF2-40B4-BE49-F238E27FC236}">
                <a16:creationId xmlns:a16="http://schemas.microsoft.com/office/drawing/2014/main" id="{91E66A9B-8375-5279-1E84-C5C6B46A0F74}"/>
              </a:ext>
            </a:extLst>
          </p:cNvPr>
          <p:cNvSpPr txBox="1"/>
          <p:nvPr/>
        </p:nvSpPr>
        <p:spPr>
          <a:xfrm>
            <a:off x="2776384" y="6095999"/>
            <a:ext cx="609600" cy="369332"/>
          </a:xfrm>
          <a:prstGeom prst="rect">
            <a:avLst/>
          </a:prstGeom>
          <a:noFill/>
        </p:spPr>
        <p:txBody>
          <a:bodyPr wrap="square" rtlCol="0">
            <a:spAutoFit/>
          </a:bodyPr>
          <a:lstStyle/>
          <a:p>
            <a:r>
              <a:rPr lang="en-US" dirty="0"/>
              <a:t>Yes</a:t>
            </a:r>
          </a:p>
        </p:txBody>
      </p:sp>
      <p:sp>
        <p:nvSpPr>
          <p:cNvPr id="26" name="TextBox 25">
            <a:extLst>
              <a:ext uri="{FF2B5EF4-FFF2-40B4-BE49-F238E27FC236}">
                <a16:creationId xmlns:a16="http://schemas.microsoft.com/office/drawing/2014/main" id="{B4B5CFB9-FBD7-5009-7A2D-8324898047C4}"/>
              </a:ext>
            </a:extLst>
          </p:cNvPr>
          <p:cNvSpPr txBox="1"/>
          <p:nvPr/>
        </p:nvSpPr>
        <p:spPr>
          <a:xfrm>
            <a:off x="5875389" y="4387334"/>
            <a:ext cx="609600" cy="369332"/>
          </a:xfrm>
          <a:prstGeom prst="rect">
            <a:avLst/>
          </a:prstGeom>
          <a:noFill/>
        </p:spPr>
        <p:txBody>
          <a:bodyPr wrap="square" rtlCol="0">
            <a:spAutoFit/>
          </a:bodyPr>
          <a:lstStyle/>
          <a:p>
            <a:r>
              <a:rPr lang="en-US" dirty="0"/>
              <a:t>Yes</a:t>
            </a:r>
          </a:p>
        </p:txBody>
      </p:sp>
      <p:sp>
        <p:nvSpPr>
          <p:cNvPr id="27" name="TextBox 26">
            <a:extLst>
              <a:ext uri="{FF2B5EF4-FFF2-40B4-BE49-F238E27FC236}">
                <a16:creationId xmlns:a16="http://schemas.microsoft.com/office/drawing/2014/main" id="{D228D117-83A5-4B79-7849-E04F4560B465}"/>
              </a:ext>
            </a:extLst>
          </p:cNvPr>
          <p:cNvSpPr txBox="1"/>
          <p:nvPr/>
        </p:nvSpPr>
        <p:spPr>
          <a:xfrm>
            <a:off x="4572615" y="2787134"/>
            <a:ext cx="609600" cy="369332"/>
          </a:xfrm>
          <a:prstGeom prst="rect">
            <a:avLst/>
          </a:prstGeom>
          <a:noFill/>
        </p:spPr>
        <p:txBody>
          <a:bodyPr wrap="square" rtlCol="0">
            <a:spAutoFit/>
          </a:bodyPr>
          <a:lstStyle/>
          <a:p>
            <a:r>
              <a:rPr lang="en-US" dirty="0"/>
              <a:t>No</a:t>
            </a:r>
          </a:p>
        </p:txBody>
      </p:sp>
      <p:sp>
        <p:nvSpPr>
          <p:cNvPr id="28" name="TextBox 27">
            <a:extLst>
              <a:ext uri="{FF2B5EF4-FFF2-40B4-BE49-F238E27FC236}">
                <a16:creationId xmlns:a16="http://schemas.microsoft.com/office/drawing/2014/main" id="{CC821C2E-ED19-3229-806E-A47B22FA426B}"/>
              </a:ext>
            </a:extLst>
          </p:cNvPr>
          <p:cNvSpPr txBox="1"/>
          <p:nvPr/>
        </p:nvSpPr>
        <p:spPr>
          <a:xfrm>
            <a:off x="4589207" y="4841765"/>
            <a:ext cx="609600" cy="369332"/>
          </a:xfrm>
          <a:prstGeom prst="rect">
            <a:avLst/>
          </a:prstGeom>
          <a:noFill/>
        </p:spPr>
        <p:txBody>
          <a:bodyPr wrap="square" rtlCol="0">
            <a:spAutoFit/>
          </a:bodyPr>
          <a:lstStyle/>
          <a:p>
            <a:r>
              <a:rPr lang="en-US" dirty="0"/>
              <a:t>No</a:t>
            </a:r>
          </a:p>
        </p:txBody>
      </p:sp>
      <p:sp>
        <p:nvSpPr>
          <p:cNvPr id="29" name="TextBox 28">
            <a:extLst>
              <a:ext uri="{FF2B5EF4-FFF2-40B4-BE49-F238E27FC236}">
                <a16:creationId xmlns:a16="http://schemas.microsoft.com/office/drawing/2014/main" id="{BD444077-58B8-6B83-8442-644943C61FC2}"/>
              </a:ext>
            </a:extLst>
          </p:cNvPr>
          <p:cNvSpPr txBox="1"/>
          <p:nvPr/>
        </p:nvSpPr>
        <p:spPr>
          <a:xfrm>
            <a:off x="5782289" y="6095999"/>
            <a:ext cx="609600" cy="369332"/>
          </a:xfrm>
          <a:prstGeom prst="rect">
            <a:avLst/>
          </a:prstGeom>
          <a:noFill/>
        </p:spPr>
        <p:txBody>
          <a:bodyPr wrap="square" rtlCol="0">
            <a:spAutoFit/>
          </a:bodyPr>
          <a:lstStyle/>
          <a:p>
            <a:r>
              <a:rPr lang="en-US" dirty="0"/>
              <a:t>No</a:t>
            </a:r>
          </a:p>
        </p:txBody>
      </p:sp>
      <p:sp>
        <p:nvSpPr>
          <p:cNvPr id="30" name="TextBox 29">
            <a:extLst>
              <a:ext uri="{FF2B5EF4-FFF2-40B4-BE49-F238E27FC236}">
                <a16:creationId xmlns:a16="http://schemas.microsoft.com/office/drawing/2014/main" id="{C6A6AF4F-F158-95E3-8B0F-36E9026868BD}"/>
              </a:ext>
            </a:extLst>
          </p:cNvPr>
          <p:cNvSpPr txBox="1"/>
          <p:nvPr/>
        </p:nvSpPr>
        <p:spPr>
          <a:xfrm>
            <a:off x="6819900" y="1284401"/>
            <a:ext cx="1905000" cy="830997"/>
          </a:xfrm>
          <a:prstGeom prst="rect">
            <a:avLst/>
          </a:prstGeom>
          <a:noFill/>
        </p:spPr>
        <p:txBody>
          <a:bodyPr wrap="square" rtlCol="0">
            <a:spAutoFit/>
          </a:bodyPr>
          <a:lstStyle/>
          <a:p>
            <a:r>
              <a:rPr lang="en-US" sz="1200" dirty="0">
                <a:solidFill>
                  <a:schemeClr val="bg1">
                    <a:lumMod val="50000"/>
                  </a:schemeClr>
                </a:solidFill>
              </a:rPr>
              <a:t>*All opinions are Adrianna’s and does not necessarily mean there is a right and wrong answer</a:t>
            </a:r>
          </a:p>
        </p:txBody>
      </p:sp>
    </p:spTree>
    <p:extLst>
      <p:ext uri="{BB962C8B-B14F-4D97-AF65-F5344CB8AC3E}">
        <p14:creationId xmlns:p14="http://schemas.microsoft.com/office/powerpoint/2010/main" val="3041490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BA52-B7FE-3CD4-5634-CF5CFB660F2D}"/>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2878286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C869EE-386F-39EA-5943-F85245666A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30</a:t>
            </a:fld>
            <a:endParaRPr lang="en"/>
          </a:p>
        </p:txBody>
      </p:sp>
      <p:sp>
        <p:nvSpPr>
          <p:cNvPr id="3" name="Title 2">
            <a:extLst>
              <a:ext uri="{FF2B5EF4-FFF2-40B4-BE49-F238E27FC236}">
                <a16:creationId xmlns:a16="http://schemas.microsoft.com/office/drawing/2014/main" id="{49EC453F-A062-7486-AED9-080BE35E370A}"/>
              </a:ext>
            </a:extLst>
          </p:cNvPr>
          <p:cNvSpPr>
            <a:spLocks noGrp="1"/>
          </p:cNvSpPr>
          <p:nvPr>
            <p:ph type="title"/>
          </p:nvPr>
        </p:nvSpPr>
        <p:spPr/>
        <p:txBody>
          <a:bodyPr/>
          <a:lstStyle/>
          <a:p>
            <a:r>
              <a:rPr lang="en-US" dirty="0"/>
              <a:t>Bootstrap Validation</a:t>
            </a:r>
          </a:p>
        </p:txBody>
      </p:sp>
      <p:sp>
        <p:nvSpPr>
          <p:cNvPr id="4" name="Text Placeholder 3">
            <a:extLst>
              <a:ext uri="{FF2B5EF4-FFF2-40B4-BE49-F238E27FC236}">
                <a16:creationId xmlns:a16="http://schemas.microsoft.com/office/drawing/2014/main" id="{60BF119F-F296-06E2-BF7E-2F8974F433C6}"/>
              </a:ext>
            </a:extLst>
          </p:cNvPr>
          <p:cNvSpPr>
            <a:spLocks noGrp="1"/>
          </p:cNvSpPr>
          <p:nvPr>
            <p:ph type="body" idx="1"/>
          </p:nvPr>
        </p:nvSpPr>
        <p:spPr/>
        <p:txBody>
          <a:bodyPr/>
          <a:lstStyle/>
          <a:p>
            <a:pPr marL="76200" indent="0">
              <a:buNone/>
            </a:pPr>
            <a:r>
              <a:rPr lang="en-US" dirty="0"/>
              <a:t>Like CV, bootstrapping is considered a form of resampling validation and is generally considered stronger than random split-validation</a:t>
            </a:r>
          </a:p>
          <a:p>
            <a:pPr marL="76200" indent="0">
              <a:buNone/>
            </a:pPr>
            <a:endParaRPr lang="en-US" sz="800" dirty="0"/>
          </a:p>
          <a:p>
            <a:pPr marL="76200" indent="0">
              <a:buNone/>
            </a:pPr>
            <a:r>
              <a:rPr lang="en-US" dirty="0"/>
              <a:t>Basic steps:</a:t>
            </a:r>
          </a:p>
          <a:p>
            <a:pPr algn="l">
              <a:buFont typeface="+mj-lt"/>
              <a:buAutoNum type="arabicPeriod"/>
            </a:pPr>
            <a:r>
              <a:rPr lang="en-US" sz="2000" b="0" i="0" dirty="0">
                <a:solidFill>
                  <a:srgbClr val="2B2B2B"/>
                </a:solidFill>
                <a:effectLst/>
                <a:latin typeface="franklin-gothic-urw"/>
              </a:rPr>
              <a:t>Resample the data with replacement so that the resampled dataset is as large as the original dataset.</a:t>
            </a:r>
          </a:p>
          <a:p>
            <a:pPr algn="l">
              <a:buFont typeface="+mj-lt"/>
              <a:buAutoNum type="arabicPeriod"/>
            </a:pPr>
            <a:r>
              <a:rPr lang="en-US" sz="2000" b="0" i="0" dirty="0">
                <a:solidFill>
                  <a:srgbClr val="2B2B2B"/>
                </a:solidFill>
                <a:effectLst/>
                <a:latin typeface="franklin-gothic-urw"/>
              </a:rPr>
              <a:t>Refit the same model to the resampled data and evaluate performance.</a:t>
            </a:r>
          </a:p>
          <a:p>
            <a:pPr algn="l">
              <a:buFont typeface="+mj-lt"/>
              <a:buAutoNum type="arabicPeriod"/>
            </a:pPr>
            <a:r>
              <a:rPr lang="en-US" sz="2000" b="0" i="0" dirty="0">
                <a:solidFill>
                  <a:srgbClr val="2B2B2B"/>
                </a:solidFill>
                <a:effectLst/>
                <a:latin typeface="franklin-gothic-urw"/>
              </a:rPr>
              <a:t>Evaluate the performance of the refit model on the original data set.</a:t>
            </a:r>
          </a:p>
          <a:p>
            <a:pPr algn="l">
              <a:buFont typeface="+mj-lt"/>
              <a:buAutoNum type="arabicPeriod"/>
            </a:pPr>
            <a:r>
              <a:rPr lang="en-US" sz="2000" b="0" i="0" dirty="0">
                <a:solidFill>
                  <a:srgbClr val="2B2B2B"/>
                </a:solidFill>
                <a:effectLst/>
                <a:latin typeface="franklin-gothic-urw"/>
              </a:rPr>
              <a:t>Take the difference between steps 2 and 3.</a:t>
            </a:r>
          </a:p>
          <a:p>
            <a:pPr algn="l">
              <a:buFont typeface="+mj-lt"/>
              <a:buAutoNum type="arabicPeriod"/>
            </a:pPr>
            <a:r>
              <a:rPr lang="en-US" sz="2000" b="0" i="0" dirty="0">
                <a:solidFill>
                  <a:srgbClr val="2B2B2B"/>
                </a:solidFill>
                <a:effectLst/>
                <a:latin typeface="franklin-gothic-urw"/>
              </a:rPr>
              <a:t>Repeat steps 1--4 about 200 times.</a:t>
            </a:r>
          </a:p>
          <a:p>
            <a:pPr algn="l">
              <a:buFont typeface="+mj-lt"/>
              <a:buAutoNum type="arabicPeriod"/>
            </a:pPr>
            <a:r>
              <a:rPr lang="en-US" sz="2000" b="0" i="0" dirty="0">
                <a:solidFill>
                  <a:srgbClr val="2B2B2B"/>
                </a:solidFill>
                <a:effectLst/>
                <a:latin typeface="franklin-gothic-urw"/>
              </a:rPr>
              <a:t>Take the average of the 200 differences and subtract it from the original index estimate to get a </a:t>
            </a:r>
            <a:r>
              <a:rPr lang="en-US" sz="2000" b="0" i="1" dirty="0">
                <a:solidFill>
                  <a:srgbClr val="2B2B2B"/>
                </a:solidFill>
                <a:effectLst/>
                <a:latin typeface="franklin-gothic-urw"/>
              </a:rPr>
              <a:t>bias-corrected</a:t>
            </a:r>
            <a:r>
              <a:rPr lang="en-US" sz="2000" b="0" i="0" dirty="0">
                <a:solidFill>
                  <a:srgbClr val="2B2B2B"/>
                </a:solidFill>
                <a:effectLst/>
                <a:latin typeface="franklin-gothic-urw"/>
              </a:rPr>
              <a:t> estimate of how the final model will perform on future data.</a:t>
            </a:r>
          </a:p>
          <a:p>
            <a:pPr marL="76200" indent="0">
              <a:buNone/>
            </a:pPr>
            <a:endParaRPr lang="en-US" dirty="0"/>
          </a:p>
        </p:txBody>
      </p:sp>
    </p:spTree>
    <p:extLst>
      <p:ext uri="{BB962C8B-B14F-4D97-AF65-F5344CB8AC3E}">
        <p14:creationId xmlns:p14="http://schemas.microsoft.com/office/powerpoint/2010/main" val="1479082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itle 1">
            <a:extLst>
              <a:ext uri="{FF2B5EF4-FFF2-40B4-BE49-F238E27FC236}">
                <a16:creationId xmlns:a16="http://schemas.microsoft.com/office/drawing/2014/main" id="{A8EEE5A2-3B5F-6952-C762-ACE2F1321322}"/>
              </a:ext>
            </a:extLst>
          </p:cNvPr>
          <p:cNvSpPr>
            <a:spLocks noGrp="1"/>
          </p:cNvSpPr>
          <p:nvPr>
            <p:ph type="title"/>
          </p:nvPr>
        </p:nvSpPr>
        <p:spPr>
          <a:xfrm>
            <a:off x="457200" y="274638"/>
            <a:ext cx="8229600" cy="792162"/>
          </a:xfrm>
        </p:spPr>
        <p:txBody>
          <a:bodyPr/>
          <a:lstStyle/>
          <a:p>
            <a:r>
              <a:rPr lang="en-US" dirty="0"/>
              <a:t>Bootstrap Validation Visualized</a:t>
            </a:r>
          </a:p>
        </p:txBody>
      </p:sp>
      <p:pic>
        <p:nvPicPr>
          <p:cNvPr id="5122" name="Picture 2" descr="Deriving Final Predictive Model using Cross-validation and Bootstrap  Aggregation. | by Amit Meghanani | Analytics Vidhya | Medium">
            <a:extLst>
              <a:ext uri="{FF2B5EF4-FFF2-40B4-BE49-F238E27FC236}">
                <a16:creationId xmlns:a16="http://schemas.microsoft.com/office/drawing/2014/main" id="{85366936-FB56-D86B-717C-D4E37AE46A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5827" y="1295400"/>
            <a:ext cx="7152346" cy="4953000"/>
          </a:xfrm>
          <a:prstGeom prst="rect">
            <a:avLst/>
          </a:prstGeom>
          <a:solidFill>
            <a:srgbClr val="FFFFFF"/>
          </a:solidFill>
        </p:spPr>
      </p:pic>
      <p:sp>
        <p:nvSpPr>
          <p:cNvPr id="2" name="Slide Number Placeholder 1" hidden="1">
            <a:extLst>
              <a:ext uri="{FF2B5EF4-FFF2-40B4-BE49-F238E27FC236}">
                <a16:creationId xmlns:a16="http://schemas.microsoft.com/office/drawing/2014/main" id="{7AD2314D-FC4B-14D0-7A2C-B7441F74DE08}"/>
              </a:ext>
            </a:extLst>
          </p:cNvPr>
          <p:cNvSpPr>
            <a:spLocks noGrp="1"/>
          </p:cNvSpPr>
          <p:nvPr>
            <p:ph type="sldNum" idx="4294967295"/>
          </p:nvPr>
        </p:nvSpPr>
        <p:spPr>
          <a:xfrm>
            <a:off x="7924800" y="6383179"/>
            <a:ext cx="762000" cy="246221"/>
          </a:xfrm>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31</a:t>
            </a:fld>
            <a:endParaRPr lang="en"/>
          </a:p>
        </p:txBody>
      </p:sp>
    </p:spTree>
    <p:extLst>
      <p:ext uri="{BB962C8B-B14F-4D97-AF65-F5344CB8AC3E}">
        <p14:creationId xmlns:p14="http://schemas.microsoft.com/office/powerpoint/2010/main" val="1553218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7A6D22-269F-FFF3-731B-C68BBF322796}"/>
              </a:ext>
            </a:extLst>
          </p:cNvPr>
          <p:cNvPicPr>
            <a:picLocks noChangeAspect="1"/>
          </p:cNvPicPr>
          <p:nvPr/>
        </p:nvPicPr>
        <p:blipFill>
          <a:blip r:embed="rId2"/>
          <a:stretch>
            <a:fillRect/>
          </a:stretch>
        </p:blipFill>
        <p:spPr>
          <a:xfrm>
            <a:off x="4648200" y="1829205"/>
            <a:ext cx="4038600" cy="3885390"/>
          </a:xfrm>
          <a:prstGeom prst="rect">
            <a:avLst/>
          </a:prstGeom>
          <a:noFill/>
        </p:spPr>
      </p:pic>
      <p:sp>
        <p:nvSpPr>
          <p:cNvPr id="10" name="Title 2">
            <a:extLst>
              <a:ext uri="{FF2B5EF4-FFF2-40B4-BE49-F238E27FC236}">
                <a16:creationId xmlns:a16="http://schemas.microsoft.com/office/drawing/2014/main" id="{A8076048-A782-C41B-F2FF-B563419084F3}"/>
              </a:ext>
            </a:extLst>
          </p:cNvPr>
          <p:cNvSpPr>
            <a:spLocks noGrp="1"/>
          </p:cNvSpPr>
          <p:nvPr>
            <p:ph type="title"/>
          </p:nvPr>
        </p:nvSpPr>
        <p:spPr>
          <a:xfrm>
            <a:off x="457200" y="274638"/>
            <a:ext cx="8229600" cy="792162"/>
          </a:xfrm>
        </p:spPr>
        <p:txBody>
          <a:bodyPr/>
          <a:lstStyle/>
          <a:p>
            <a:r>
              <a:rPr lang="en-US" dirty="0"/>
              <a:t>Bootstrap Results</a:t>
            </a:r>
          </a:p>
        </p:txBody>
      </p:sp>
      <p:sp>
        <p:nvSpPr>
          <p:cNvPr id="12" name="Content Placeholder 3">
            <a:extLst>
              <a:ext uri="{FF2B5EF4-FFF2-40B4-BE49-F238E27FC236}">
                <a16:creationId xmlns:a16="http://schemas.microsoft.com/office/drawing/2014/main" id="{5B1AD1CD-5F97-B32E-87CA-4FDAD3324A61}"/>
              </a:ext>
            </a:extLst>
          </p:cNvPr>
          <p:cNvSpPr>
            <a:spLocks noGrp="1"/>
          </p:cNvSpPr>
          <p:nvPr>
            <p:ph sz="quarter" idx="11"/>
          </p:nvPr>
        </p:nvSpPr>
        <p:spPr>
          <a:xfrm>
            <a:off x="457200" y="1295400"/>
            <a:ext cx="3962400" cy="4953000"/>
          </a:xfrm>
        </p:spPr>
        <p:txBody>
          <a:bodyPr/>
          <a:lstStyle/>
          <a:p>
            <a:r>
              <a:rPr lang="en-US" dirty="0"/>
              <a:t>You get several measures of interest</a:t>
            </a:r>
          </a:p>
          <a:p>
            <a:r>
              <a:rPr lang="en-US" dirty="0"/>
              <a:t>The one we will pay attention to is </a:t>
            </a:r>
            <a:r>
              <a:rPr lang="en-US" dirty="0" err="1"/>
              <a:t>Dxy</a:t>
            </a:r>
            <a:endParaRPr lang="en-US" dirty="0"/>
          </a:p>
          <a:p>
            <a:endParaRPr lang="en-US" dirty="0"/>
          </a:p>
          <a:p>
            <a:r>
              <a:rPr lang="en-US" dirty="0" err="1"/>
              <a:t>Dxy</a:t>
            </a:r>
            <a:r>
              <a:rPr lang="en-US" dirty="0"/>
              <a:t> = 2(C-0.5) </a:t>
            </a:r>
          </a:p>
          <a:p>
            <a:pPr lvl="1"/>
            <a:r>
              <a:rPr lang="en-US" dirty="0"/>
              <a:t>Where C is the C-index or AUC</a:t>
            </a:r>
          </a:p>
          <a:p>
            <a:pPr lvl="1"/>
            <a:r>
              <a:rPr lang="en-US" dirty="0"/>
              <a:t>Can back calculate to get the C-index</a:t>
            </a:r>
          </a:p>
        </p:txBody>
      </p:sp>
    </p:spTree>
    <p:extLst>
      <p:ext uri="{BB962C8B-B14F-4D97-AF65-F5344CB8AC3E}">
        <p14:creationId xmlns:p14="http://schemas.microsoft.com/office/powerpoint/2010/main" val="3958730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EEC7-5439-C6F4-E0D4-380D04E9A018}"/>
              </a:ext>
            </a:extLst>
          </p:cNvPr>
          <p:cNvSpPr>
            <a:spLocks noGrp="1"/>
          </p:cNvSpPr>
          <p:nvPr>
            <p:ph type="title"/>
          </p:nvPr>
        </p:nvSpPr>
        <p:spPr/>
        <p:txBody>
          <a:bodyPr/>
          <a:lstStyle/>
          <a:p>
            <a:r>
              <a:rPr lang="en-US" dirty="0"/>
              <a:t>CV versus Bootstrap</a:t>
            </a:r>
          </a:p>
        </p:txBody>
      </p:sp>
      <p:sp>
        <p:nvSpPr>
          <p:cNvPr id="3" name="Content Placeholder 2">
            <a:extLst>
              <a:ext uri="{FF2B5EF4-FFF2-40B4-BE49-F238E27FC236}">
                <a16:creationId xmlns:a16="http://schemas.microsoft.com/office/drawing/2014/main" id="{E6CAE184-BD52-29D8-12D5-064A090905CE}"/>
              </a:ext>
            </a:extLst>
          </p:cNvPr>
          <p:cNvSpPr>
            <a:spLocks noGrp="1"/>
          </p:cNvSpPr>
          <p:nvPr>
            <p:ph idx="1"/>
          </p:nvPr>
        </p:nvSpPr>
        <p:spPr/>
        <p:txBody>
          <a:bodyPr/>
          <a:lstStyle/>
          <a:p>
            <a:pPr marL="0" indent="0">
              <a:buNone/>
            </a:pPr>
            <a:r>
              <a:rPr lang="en-US" dirty="0"/>
              <a:t>Similarities:</a:t>
            </a:r>
          </a:p>
          <a:p>
            <a:r>
              <a:rPr lang="en-US" dirty="0"/>
              <a:t>Both a form of resampling validation</a:t>
            </a:r>
          </a:p>
          <a:p>
            <a:pPr marL="0" indent="0">
              <a:buNone/>
            </a:pPr>
            <a:endParaRPr lang="en-US" sz="800" dirty="0"/>
          </a:p>
          <a:p>
            <a:pPr marL="0" indent="0">
              <a:buNone/>
            </a:pPr>
            <a:r>
              <a:rPr lang="en-US" dirty="0"/>
              <a:t>Differences:</a:t>
            </a:r>
          </a:p>
          <a:p>
            <a:r>
              <a:rPr lang="en-US" dirty="0"/>
              <a:t>CV is considered actual validation (testing performance in other datasets) whereas bootstrapping is considered estimating bias around a metric </a:t>
            </a:r>
          </a:p>
          <a:p>
            <a:r>
              <a:rPr lang="en-US" dirty="0"/>
              <a:t>CV will always produce datasets smaller than the original which loses power and precision</a:t>
            </a:r>
          </a:p>
          <a:p>
            <a:r>
              <a:rPr lang="en-US" dirty="0"/>
              <a:t>CV never evaluates the performance of the final model</a:t>
            </a:r>
          </a:p>
          <a:p>
            <a:r>
              <a:rPr lang="en-US" dirty="0"/>
              <a:t>CV is better known for validation </a:t>
            </a:r>
          </a:p>
          <a:p>
            <a:pPr marL="0" indent="0">
              <a:buNone/>
            </a:pPr>
            <a:endParaRPr lang="en-US" sz="800" dirty="0"/>
          </a:p>
          <a:p>
            <a:pPr marL="0" indent="0">
              <a:buNone/>
            </a:pPr>
            <a:r>
              <a:rPr lang="en-US" dirty="0"/>
              <a:t>It’s really your choice. Just be clear in what method you use. </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9861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8176-F155-CBE4-666C-9835E102C47E}"/>
              </a:ext>
            </a:extLst>
          </p:cNvPr>
          <p:cNvSpPr>
            <a:spLocks noGrp="1"/>
          </p:cNvSpPr>
          <p:nvPr>
            <p:ph type="title"/>
          </p:nvPr>
        </p:nvSpPr>
        <p:spPr/>
        <p:txBody>
          <a:bodyPr/>
          <a:lstStyle/>
          <a:p>
            <a:r>
              <a:rPr lang="en-US" dirty="0"/>
              <a:t>In Summary</a:t>
            </a:r>
          </a:p>
        </p:txBody>
      </p:sp>
      <p:pic>
        <p:nvPicPr>
          <p:cNvPr id="4" name="Picture 2" descr="figure 3">
            <a:extLst>
              <a:ext uri="{FF2B5EF4-FFF2-40B4-BE49-F238E27FC236}">
                <a16:creationId xmlns:a16="http://schemas.microsoft.com/office/drawing/2014/main" id="{3476796B-5D89-97B7-D660-A0BAF1457C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244"/>
          <a:stretch/>
        </p:blipFill>
        <p:spPr bwMode="auto">
          <a:xfrm>
            <a:off x="0" y="2057400"/>
            <a:ext cx="6524625" cy="369093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F20B7B1-E6B5-7D0E-10B5-85FC2F8A73F7}"/>
              </a:ext>
            </a:extLst>
          </p:cNvPr>
          <p:cNvSpPr/>
          <p:nvPr/>
        </p:nvSpPr>
        <p:spPr>
          <a:xfrm>
            <a:off x="6172200" y="5257800"/>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2779EFC5-A96F-4BAB-C589-8868786B8828}"/>
              </a:ext>
            </a:extLst>
          </p:cNvPr>
          <p:cNvSpPr/>
          <p:nvPr/>
        </p:nvSpPr>
        <p:spPr>
          <a:xfrm>
            <a:off x="6168206" y="4767263"/>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F6EF364F-63A0-FCA6-6DB8-1AB9C98B5536}"/>
              </a:ext>
            </a:extLst>
          </p:cNvPr>
          <p:cNvSpPr/>
          <p:nvPr/>
        </p:nvSpPr>
        <p:spPr>
          <a:xfrm>
            <a:off x="6168206" y="3993357"/>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Oval 7">
            <a:extLst>
              <a:ext uri="{FF2B5EF4-FFF2-40B4-BE49-F238E27FC236}">
                <a16:creationId xmlns:a16="http://schemas.microsoft.com/office/drawing/2014/main" id="{8CE0CF2A-2375-EE4E-0861-1930007F9CB6}"/>
              </a:ext>
            </a:extLst>
          </p:cNvPr>
          <p:cNvSpPr/>
          <p:nvPr/>
        </p:nvSpPr>
        <p:spPr>
          <a:xfrm>
            <a:off x="6168206" y="2876552"/>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47A9A6C6-9AFF-2362-8F33-8C68CB760E7F}"/>
              </a:ext>
            </a:extLst>
          </p:cNvPr>
          <p:cNvSpPr/>
          <p:nvPr/>
        </p:nvSpPr>
        <p:spPr>
          <a:xfrm>
            <a:off x="6168206" y="3443289"/>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BD505292-2184-6F6E-8000-98DC9E8F19E8}"/>
              </a:ext>
            </a:extLst>
          </p:cNvPr>
          <p:cNvSpPr/>
          <p:nvPr/>
        </p:nvSpPr>
        <p:spPr>
          <a:xfrm>
            <a:off x="6168206" y="2374647"/>
            <a:ext cx="457200" cy="4143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1" name="TextBox 10">
            <a:extLst>
              <a:ext uri="{FF2B5EF4-FFF2-40B4-BE49-F238E27FC236}">
                <a16:creationId xmlns:a16="http://schemas.microsoft.com/office/drawing/2014/main" id="{ECB1F94E-10A9-BB75-FE90-91D0D0E8DDB9}"/>
              </a:ext>
            </a:extLst>
          </p:cNvPr>
          <p:cNvSpPr txBox="1"/>
          <p:nvPr/>
        </p:nvSpPr>
        <p:spPr>
          <a:xfrm>
            <a:off x="4724400" y="1684532"/>
            <a:ext cx="2590800" cy="646331"/>
          </a:xfrm>
          <a:prstGeom prst="rect">
            <a:avLst/>
          </a:prstGeom>
          <a:noFill/>
        </p:spPr>
        <p:txBody>
          <a:bodyPr wrap="square" rtlCol="0">
            <a:spAutoFit/>
          </a:bodyPr>
          <a:lstStyle/>
          <a:p>
            <a:r>
              <a:rPr lang="en-US" dirty="0"/>
              <a:t>Rank in strength:</a:t>
            </a:r>
          </a:p>
          <a:p>
            <a:r>
              <a:rPr lang="en-US" dirty="0"/>
              <a:t>1=strongest, 6=weakest</a:t>
            </a:r>
          </a:p>
        </p:txBody>
      </p:sp>
      <p:sp>
        <p:nvSpPr>
          <p:cNvPr id="12" name="Right Brace 11">
            <a:extLst>
              <a:ext uri="{FF2B5EF4-FFF2-40B4-BE49-F238E27FC236}">
                <a16:creationId xmlns:a16="http://schemas.microsoft.com/office/drawing/2014/main" id="{B653C5F1-29F9-E164-8893-C4AAD976E6F5}"/>
              </a:ext>
            </a:extLst>
          </p:cNvPr>
          <p:cNvSpPr/>
          <p:nvPr/>
        </p:nvSpPr>
        <p:spPr>
          <a:xfrm>
            <a:off x="6767512" y="4690921"/>
            <a:ext cx="304800" cy="1023937"/>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04345B8B-6BC9-CB8D-0CC7-CB99AEE51EB3}"/>
              </a:ext>
            </a:extLst>
          </p:cNvPr>
          <p:cNvSpPr txBox="1"/>
          <p:nvPr/>
        </p:nvSpPr>
        <p:spPr>
          <a:xfrm>
            <a:off x="7162800" y="4879725"/>
            <a:ext cx="1371600" cy="646331"/>
          </a:xfrm>
          <a:prstGeom prst="rect">
            <a:avLst/>
          </a:prstGeom>
          <a:noFill/>
        </p:spPr>
        <p:txBody>
          <a:bodyPr wrap="square" rtlCol="0">
            <a:spAutoFit/>
          </a:bodyPr>
          <a:lstStyle/>
          <a:p>
            <a:r>
              <a:rPr lang="en-US" dirty="0"/>
              <a:t>External validation</a:t>
            </a:r>
          </a:p>
        </p:txBody>
      </p:sp>
      <p:sp>
        <p:nvSpPr>
          <p:cNvPr id="14" name="Right Brace 13">
            <a:extLst>
              <a:ext uri="{FF2B5EF4-FFF2-40B4-BE49-F238E27FC236}">
                <a16:creationId xmlns:a16="http://schemas.microsoft.com/office/drawing/2014/main" id="{CFECB2BF-E16D-3C6F-A992-F1CC9A0A6B26}"/>
              </a:ext>
            </a:extLst>
          </p:cNvPr>
          <p:cNvSpPr/>
          <p:nvPr/>
        </p:nvSpPr>
        <p:spPr>
          <a:xfrm>
            <a:off x="6767512" y="2887687"/>
            <a:ext cx="304800" cy="1023937"/>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E25E747-A833-78F1-B98A-B0D9514A5146}"/>
              </a:ext>
            </a:extLst>
          </p:cNvPr>
          <p:cNvSpPr txBox="1"/>
          <p:nvPr/>
        </p:nvSpPr>
        <p:spPr>
          <a:xfrm>
            <a:off x="7162800" y="3083720"/>
            <a:ext cx="1371600" cy="646331"/>
          </a:xfrm>
          <a:prstGeom prst="rect">
            <a:avLst/>
          </a:prstGeom>
          <a:noFill/>
        </p:spPr>
        <p:txBody>
          <a:bodyPr wrap="square" rtlCol="0">
            <a:spAutoFit/>
          </a:bodyPr>
          <a:lstStyle/>
          <a:p>
            <a:r>
              <a:rPr lang="en-US" dirty="0"/>
              <a:t>Internal validation</a:t>
            </a:r>
          </a:p>
        </p:txBody>
      </p:sp>
      <p:cxnSp>
        <p:nvCxnSpPr>
          <p:cNvPr id="17" name="Straight Connector 16">
            <a:extLst>
              <a:ext uri="{FF2B5EF4-FFF2-40B4-BE49-F238E27FC236}">
                <a16:creationId xmlns:a16="http://schemas.microsoft.com/office/drawing/2014/main" id="{39DF7473-07EA-EB74-4FE8-B55DA71B4852}"/>
              </a:ext>
            </a:extLst>
          </p:cNvPr>
          <p:cNvCxnSpPr/>
          <p:nvPr/>
        </p:nvCxnSpPr>
        <p:spPr>
          <a:xfrm>
            <a:off x="6767512" y="2581815"/>
            <a:ext cx="242888"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96CBECD1-951A-D509-2A35-0361B395DB48}"/>
              </a:ext>
            </a:extLst>
          </p:cNvPr>
          <p:cNvSpPr txBox="1"/>
          <p:nvPr/>
        </p:nvSpPr>
        <p:spPr>
          <a:xfrm>
            <a:off x="7072312" y="2397149"/>
            <a:ext cx="1462088" cy="369332"/>
          </a:xfrm>
          <a:prstGeom prst="rect">
            <a:avLst/>
          </a:prstGeom>
          <a:noFill/>
        </p:spPr>
        <p:txBody>
          <a:bodyPr wrap="square" rtlCol="0">
            <a:spAutoFit/>
          </a:bodyPr>
          <a:lstStyle/>
          <a:p>
            <a:r>
              <a:rPr lang="en-US" dirty="0"/>
              <a:t>No validation</a:t>
            </a:r>
          </a:p>
        </p:txBody>
      </p:sp>
      <p:cxnSp>
        <p:nvCxnSpPr>
          <p:cNvPr id="19" name="Straight Connector 18">
            <a:extLst>
              <a:ext uri="{FF2B5EF4-FFF2-40B4-BE49-F238E27FC236}">
                <a16:creationId xmlns:a16="http://schemas.microsoft.com/office/drawing/2014/main" id="{DB1E0BD5-9FF2-3908-2E89-CF4E64179966}"/>
              </a:ext>
            </a:extLst>
          </p:cNvPr>
          <p:cNvCxnSpPr>
            <a:cxnSpLocks/>
          </p:cNvCxnSpPr>
          <p:nvPr/>
        </p:nvCxnSpPr>
        <p:spPr>
          <a:xfrm flipV="1">
            <a:off x="6767512" y="3730051"/>
            <a:ext cx="547688" cy="47047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197DBFA9-F61D-4C35-B555-7EC4A47A4CD5}"/>
              </a:ext>
            </a:extLst>
          </p:cNvPr>
          <p:cNvCxnSpPr>
            <a:cxnSpLocks/>
          </p:cNvCxnSpPr>
          <p:nvPr/>
        </p:nvCxnSpPr>
        <p:spPr>
          <a:xfrm>
            <a:off x="6767512" y="4200525"/>
            <a:ext cx="547688" cy="646331"/>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FFE9205B-08EC-8BE2-3B27-7D5278892F77}"/>
              </a:ext>
            </a:extLst>
          </p:cNvPr>
          <p:cNvSpPr txBox="1"/>
          <p:nvPr/>
        </p:nvSpPr>
        <p:spPr>
          <a:xfrm>
            <a:off x="7239000" y="3926084"/>
            <a:ext cx="1462088" cy="646331"/>
          </a:xfrm>
          <a:prstGeom prst="rect">
            <a:avLst/>
          </a:prstGeom>
          <a:noFill/>
        </p:spPr>
        <p:txBody>
          <a:bodyPr wrap="square" rtlCol="0">
            <a:spAutoFit/>
          </a:bodyPr>
          <a:lstStyle/>
          <a:p>
            <a:r>
              <a:rPr lang="en-US" dirty="0"/>
              <a:t>Arguably either one</a:t>
            </a:r>
          </a:p>
        </p:txBody>
      </p:sp>
    </p:spTree>
    <p:extLst>
      <p:ext uri="{BB962C8B-B14F-4D97-AF65-F5344CB8AC3E}">
        <p14:creationId xmlns:p14="http://schemas.microsoft.com/office/powerpoint/2010/main" val="4033899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8A77-99B0-6251-77E1-3E6B0C9A9810}"/>
              </a:ext>
            </a:extLst>
          </p:cNvPr>
          <p:cNvSpPr>
            <a:spLocks noGrp="1"/>
          </p:cNvSpPr>
          <p:nvPr>
            <p:ph type="ctrTitle"/>
          </p:nvPr>
        </p:nvSpPr>
        <p:spPr/>
        <p:txBody>
          <a:bodyPr/>
          <a:lstStyle/>
          <a:p>
            <a:r>
              <a:rPr lang="en-US" dirty="0"/>
              <a:t>Interpreting Results</a:t>
            </a:r>
          </a:p>
        </p:txBody>
      </p:sp>
    </p:spTree>
    <p:extLst>
      <p:ext uri="{BB962C8B-B14F-4D97-AF65-F5344CB8AC3E}">
        <p14:creationId xmlns:p14="http://schemas.microsoft.com/office/powerpoint/2010/main" val="534817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B97E5-DC9C-6099-E9C9-2BFEC82EC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FEED0-1A53-B73F-4C37-B65689542219}"/>
              </a:ext>
            </a:extLst>
          </p:cNvPr>
          <p:cNvSpPr>
            <a:spLocks noGrp="1"/>
          </p:cNvSpPr>
          <p:nvPr>
            <p:ph type="title"/>
          </p:nvPr>
        </p:nvSpPr>
        <p:spPr/>
        <p:txBody>
          <a:bodyPr/>
          <a:lstStyle/>
          <a:p>
            <a:r>
              <a:rPr lang="en-US" dirty="0"/>
              <a:t>Our Model</a:t>
            </a:r>
          </a:p>
        </p:txBody>
      </p:sp>
      <p:sp>
        <p:nvSpPr>
          <p:cNvPr id="3" name="Content Placeholder 2">
            <a:extLst>
              <a:ext uri="{FF2B5EF4-FFF2-40B4-BE49-F238E27FC236}">
                <a16:creationId xmlns:a16="http://schemas.microsoft.com/office/drawing/2014/main" id="{ED595792-B228-6BF2-1C93-42A999BC3CAB}"/>
              </a:ext>
            </a:extLst>
          </p:cNvPr>
          <p:cNvSpPr>
            <a:spLocks noGrp="1"/>
          </p:cNvSpPr>
          <p:nvPr>
            <p:ph idx="1"/>
          </p:nvPr>
        </p:nvSpPr>
        <p:spPr/>
        <p:txBody>
          <a:bodyPr/>
          <a:lstStyle/>
          <a:p>
            <a:r>
              <a:rPr lang="en-US" dirty="0"/>
              <a:t>Used best subset limiting to 10 variables using the leaps package in R</a:t>
            </a:r>
          </a:p>
          <a:p>
            <a:r>
              <a:rPr lang="en-US" dirty="0"/>
              <a:t>Optimal model was the one with best Mallows’ C</a:t>
            </a:r>
            <a:r>
              <a:rPr lang="en-US" baseline="-25000" dirty="0"/>
              <a:t>p</a:t>
            </a:r>
          </a:p>
          <a:p>
            <a:endParaRPr lang="en-US" dirty="0"/>
          </a:p>
          <a:p>
            <a:endParaRPr lang="en-US" dirty="0"/>
          </a:p>
          <a:p>
            <a:endParaRPr lang="en-US" dirty="0"/>
          </a:p>
        </p:txBody>
      </p:sp>
      <p:graphicFrame>
        <p:nvGraphicFramePr>
          <p:cNvPr id="5" name="Table 4">
            <a:extLst>
              <a:ext uri="{FF2B5EF4-FFF2-40B4-BE49-F238E27FC236}">
                <a16:creationId xmlns:a16="http://schemas.microsoft.com/office/drawing/2014/main" id="{B6D22954-34D9-8EA9-7D93-A3E9862A45CB}"/>
              </a:ext>
            </a:extLst>
          </p:cNvPr>
          <p:cNvGraphicFramePr>
            <a:graphicFrameLocks noGrp="1"/>
          </p:cNvGraphicFramePr>
          <p:nvPr>
            <p:extLst>
              <p:ext uri="{D42A27DB-BD31-4B8C-83A1-F6EECF244321}">
                <p14:modId xmlns:p14="http://schemas.microsoft.com/office/powerpoint/2010/main" val="2964565391"/>
              </p:ext>
            </p:extLst>
          </p:nvPr>
        </p:nvGraphicFramePr>
        <p:xfrm>
          <a:off x="1447800" y="2590800"/>
          <a:ext cx="6096000" cy="4079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150493342"/>
                    </a:ext>
                  </a:extLst>
                </a:gridCol>
                <a:gridCol w="3048000">
                  <a:extLst>
                    <a:ext uri="{9D8B030D-6E8A-4147-A177-3AD203B41FA5}">
                      <a16:colId xmlns:a16="http://schemas.microsoft.com/office/drawing/2014/main" val="105726530"/>
                    </a:ext>
                  </a:extLst>
                </a:gridCol>
              </a:tblGrid>
              <a:tr h="370840">
                <a:tc>
                  <a:txBody>
                    <a:bodyPr/>
                    <a:lstStyle/>
                    <a:p>
                      <a:r>
                        <a:rPr lang="en-US" dirty="0"/>
                        <a:t>Variable</a:t>
                      </a:r>
                    </a:p>
                  </a:txBody>
                  <a:tcPr/>
                </a:tc>
                <a:tc>
                  <a:txBody>
                    <a:bodyPr/>
                    <a:lstStyle/>
                    <a:p>
                      <a:r>
                        <a:rPr lang="en-US" dirty="0"/>
                        <a:t>Log Coefficient</a:t>
                      </a:r>
                    </a:p>
                  </a:txBody>
                  <a:tcPr/>
                </a:tc>
                <a:extLst>
                  <a:ext uri="{0D108BD9-81ED-4DB2-BD59-A6C34878D82A}">
                    <a16:rowId xmlns:a16="http://schemas.microsoft.com/office/drawing/2014/main" val="3647422955"/>
                  </a:ext>
                </a:extLst>
              </a:tr>
              <a:tr h="370840">
                <a:tc>
                  <a:txBody>
                    <a:bodyPr/>
                    <a:lstStyle/>
                    <a:p>
                      <a:r>
                        <a:rPr lang="en-US" dirty="0" err="1"/>
                        <a:t>cancer_Yes</a:t>
                      </a:r>
                      <a:r>
                        <a:rPr lang="en-US" dirty="0"/>
                        <a:t> </a:t>
                      </a:r>
                    </a:p>
                  </a:txBody>
                  <a:tcPr/>
                </a:tc>
                <a:tc>
                  <a:txBody>
                    <a:bodyPr/>
                    <a:lstStyle/>
                    <a:p>
                      <a:r>
                        <a:rPr lang="en-US" dirty="0"/>
                        <a:t>0.49925 </a:t>
                      </a:r>
                    </a:p>
                  </a:txBody>
                  <a:tcPr/>
                </a:tc>
                <a:extLst>
                  <a:ext uri="{0D108BD9-81ED-4DB2-BD59-A6C34878D82A}">
                    <a16:rowId xmlns:a16="http://schemas.microsoft.com/office/drawing/2014/main" val="2528145645"/>
                  </a:ext>
                </a:extLst>
              </a:tr>
              <a:tr h="370840">
                <a:tc>
                  <a:txBody>
                    <a:bodyPr/>
                    <a:lstStyle/>
                    <a:p>
                      <a:r>
                        <a:rPr lang="en-US" dirty="0" err="1"/>
                        <a:t>infection_Yes</a:t>
                      </a:r>
                      <a:r>
                        <a:rPr lang="en-US" dirty="0"/>
                        <a:t> </a:t>
                      </a:r>
                    </a:p>
                  </a:txBody>
                  <a:tcPr/>
                </a:tc>
                <a:tc>
                  <a:txBody>
                    <a:bodyPr/>
                    <a:lstStyle/>
                    <a:p>
                      <a:r>
                        <a:rPr lang="en-US" dirty="0"/>
                        <a:t>0.48861 </a:t>
                      </a:r>
                    </a:p>
                  </a:txBody>
                  <a:tcPr/>
                </a:tc>
                <a:extLst>
                  <a:ext uri="{0D108BD9-81ED-4DB2-BD59-A6C34878D82A}">
                    <a16:rowId xmlns:a16="http://schemas.microsoft.com/office/drawing/2014/main" val="3065409032"/>
                  </a:ext>
                </a:extLst>
              </a:tr>
              <a:tr h="370840">
                <a:tc>
                  <a:txBody>
                    <a:bodyPr/>
                    <a:lstStyle/>
                    <a:p>
                      <a:r>
                        <a:rPr lang="en-US" dirty="0" err="1"/>
                        <a:t>alert_Yes</a:t>
                      </a:r>
                      <a:r>
                        <a:rPr lang="en-US" dirty="0"/>
                        <a:t> </a:t>
                      </a:r>
                    </a:p>
                  </a:txBody>
                  <a:tcPr/>
                </a:tc>
                <a:tc>
                  <a:txBody>
                    <a:bodyPr/>
                    <a:lstStyle/>
                    <a:p>
                      <a:r>
                        <a:rPr lang="en-US" dirty="0"/>
                        <a:t>-0.39820</a:t>
                      </a:r>
                    </a:p>
                  </a:txBody>
                  <a:tcPr/>
                </a:tc>
                <a:extLst>
                  <a:ext uri="{0D108BD9-81ED-4DB2-BD59-A6C34878D82A}">
                    <a16:rowId xmlns:a16="http://schemas.microsoft.com/office/drawing/2014/main" val="1531725204"/>
                  </a:ext>
                </a:extLst>
              </a:tr>
              <a:tr h="370840">
                <a:tc>
                  <a:txBody>
                    <a:bodyPr/>
                    <a:lstStyle/>
                    <a:p>
                      <a:r>
                        <a:rPr lang="en-US" dirty="0"/>
                        <a:t>dist_100_Yes </a:t>
                      </a:r>
                    </a:p>
                  </a:txBody>
                  <a:tcPr/>
                </a:tc>
                <a:tc>
                  <a:txBody>
                    <a:bodyPr/>
                    <a:lstStyle/>
                    <a:p>
                      <a:r>
                        <a:rPr lang="en-US" dirty="0"/>
                        <a:t>-0.35706</a:t>
                      </a:r>
                    </a:p>
                  </a:txBody>
                  <a:tcPr/>
                </a:tc>
                <a:extLst>
                  <a:ext uri="{0D108BD9-81ED-4DB2-BD59-A6C34878D82A}">
                    <a16:rowId xmlns:a16="http://schemas.microsoft.com/office/drawing/2014/main" val="4267171975"/>
                  </a:ext>
                </a:extLst>
              </a:tr>
              <a:tr h="370840">
                <a:tc>
                  <a:txBody>
                    <a:bodyPr/>
                    <a:lstStyle/>
                    <a:p>
                      <a:r>
                        <a:rPr lang="en-US" dirty="0" err="1"/>
                        <a:t>weight_Over</a:t>
                      </a:r>
                      <a:r>
                        <a:rPr lang="en-US" dirty="0"/>
                        <a:t> </a:t>
                      </a:r>
                    </a:p>
                  </a:txBody>
                  <a:tcPr/>
                </a:tc>
                <a:tc>
                  <a:txBody>
                    <a:bodyPr/>
                    <a:lstStyle/>
                    <a:p>
                      <a:r>
                        <a:rPr lang="en-US" dirty="0"/>
                        <a:t>0.29469 </a:t>
                      </a:r>
                    </a:p>
                  </a:txBody>
                  <a:tcPr/>
                </a:tc>
                <a:extLst>
                  <a:ext uri="{0D108BD9-81ED-4DB2-BD59-A6C34878D82A}">
                    <a16:rowId xmlns:a16="http://schemas.microsoft.com/office/drawing/2014/main" val="3572013175"/>
                  </a:ext>
                </a:extLst>
              </a:tr>
              <a:tr h="370840">
                <a:tc>
                  <a:txBody>
                    <a:bodyPr/>
                    <a:lstStyle/>
                    <a:p>
                      <a:r>
                        <a:rPr lang="en-US" dirty="0"/>
                        <a:t>`</a:t>
                      </a:r>
                      <a:r>
                        <a:rPr lang="en-US" dirty="0" err="1"/>
                        <a:t>dispo_Left</a:t>
                      </a:r>
                      <a:r>
                        <a:rPr lang="en-US" dirty="0"/>
                        <a:t> AMA`</a:t>
                      </a:r>
                    </a:p>
                  </a:txBody>
                  <a:tcPr/>
                </a:tc>
                <a:tc>
                  <a:txBody>
                    <a:bodyPr/>
                    <a:lstStyle/>
                    <a:p>
                      <a:r>
                        <a:rPr lang="en-US" dirty="0"/>
                        <a:t>-0.77179</a:t>
                      </a:r>
                    </a:p>
                  </a:txBody>
                  <a:tcPr/>
                </a:tc>
                <a:extLst>
                  <a:ext uri="{0D108BD9-81ED-4DB2-BD59-A6C34878D82A}">
                    <a16:rowId xmlns:a16="http://schemas.microsoft.com/office/drawing/2014/main" val="1471725248"/>
                  </a:ext>
                </a:extLst>
              </a:tr>
              <a:tr h="370840">
                <a:tc>
                  <a:txBody>
                    <a:bodyPr/>
                    <a:lstStyle/>
                    <a:p>
                      <a:r>
                        <a:rPr lang="en-US" dirty="0" err="1"/>
                        <a:t>dispo_Transfer</a:t>
                      </a:r>
                      <a:r>
                        <a:rPr lang="en-US" dirty="0"/>
                        <a:t> </a:t>
                      </a:r>
                    </a:p>
                  </a:txBody>
                  <a:tcPr/>
                </a:tc>
                <a:tc>
                  <a:txBody>
                    <a:bodyPr/>
                    <a:lstStyle/>
                    <a:p>
                      <a:r>
                        <a:rPr lang="en-US" dirty="0"/>
                        <a:t>0.67606</a:t>
                      </a:r>
                    </a:p>
                  </a:txBody>
                  <a:tcPr/>
                </a:tc>
                <a:extLst>
                  <a:ext uri="{0D108BD9-81ED-4DB2-BD59-A6C34878D82A}">
                    <a16:rowId xmlns:a16="http://schemas.microsoft.com/office/drawing/2014/main" val="402892575"/>
                  </a:ext>
                </a:extLst>
              </a:tr>
              <a:tr h="370840">
                <a:tc>
                  <a:txBody>
                    <a:bodyPr/>
                    <a:lstStyle/>
                    <a:p>
                      <a:r>
                        <a:rPr lang="en-US" dirty="0"/>
                        <a:t>age </a:t>
                      </a:r>
                    </a:p>
                  </a:txBody>
                  <a:tcPr/>
                </a:tc>
                <a:tc>
                  <a:txBody>
                    <a:bodyPr/>
                    <a:lstStyle/>
                    <a:p>
                      <a:r>
                        <a:rPr lang="en-US" dirty="0"/>
                        <a:t>-0.36972</a:t>
                      </a:r>
                    </a:p>
                  </a:txBody>
                  <a:tcPr/>
                </a:tc>
                <a:extLst>
                  <a:ext uri="{0D108BD9-81ED-4DB2-BD59-A6C34878D82A}">
                    <a16:rowId xmlns:a16="http://schemas.microsoft.com/office/drawing/2014/main" val="1511768925"/>
                  </a:ext>
                </a:extLst>
              </a:tr>
              <a:tr h="370840">
                <a:tc>
                  <a:txBody>
                    <a:bodyPr/>
                    <a:lstStyle/>
                    <a:p>
                      <a:r>
                        <a:rPr lang="en-US" dirty="0" err="1"/>
                        <a:t>crp</a:t>
                      </a:r>
                      <a:r>
                        <a:rPr lang="en-US" dirty="0"/>
                        <a:t> </a:t>
                      </a:r>
                    </a:p>
                  </a:txBody>
                  <a:tcPr/>
                </a:tc>
                <a:tc>
                  <a:txBody>
                    <a:bodyPr/>
                    <a:lstStyle/>
                    <a:p>
                      <a:r>
                        <a:rPr lang="en-US" dirty="0"/>
                        <a:t>0.32837 </a:t>
                      </a:r>
                    </a:p>
                  </a:txBody>
                  <a:tcPr/>
                </a:tc>
                <a:extLst>
                  <a:ext uri="{0D108BD9-81ED-4DB2-BD59-A6C34878D82A}">
                    <a16:rowId xmlns:a16="http://schemas.microsoft.com/office/drawing/2014/main" val="1915009950"/>
                  </a:ext>
                </a:extLst>
              </a:tr>
              <a:tr h="370840">
                <a:tc>
                  <a:txBody>
                    <a:bodyPr/>
                    <a:lstStyle/>
                    <a:p>
                      <a:r>
                        <a:rPr lang="en-US" dirty="0"/>
                        <a:t>oxygen </a:t>
                      </a:r>
                    </a:p>
                  </a:txBody>
                  <a:tcPr/>
                </a:tc>
                <a:tc>
                  <a:txBody>
                    <a:bodyPr/>
                    <a:lstStyle/>
                    <a:p>
                      <a:r>
                        <a:rPr lang="en-US" dirty="0"/>
                        <a:t>-0.14342</a:t>
                      </a:r>
                    </a:p>
                  </a:txBody>
                  <a:tcPr/>
                </a:tc>
                <a:extLst>
                  <a:ext uri="{0D108BD9-81ED-4DB2-BD59-A6C34878D82A}">
                    <a16:rowId xmlns:a16="http://schemas.microsoft.com/office/drawing/2014/main" val="1584710548"/>
                  </a:ext>
                </a:extLst>
              </a:tr>
            </a:tbl>
          </a:graphicData>
        </a:graphic>
      </p:graphicFrame>
    </p:spTree>
    <p:extLst>
      <p:ext uri="{BB962C8B-B14F-4D97-AF65-F5344CB8AC3E}">
        <p14:creationId xmlns:p14="http://schemas.microsoft.com/office/powerpoint/2010/main" val="2868885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F050-2C99-9ACE-1EBA-DC456CD5410F}"/>
              </a:ext>
            </a:extLst>
          </p:cNvPr>
          <p:cNvSpPr>
            <a:spLocks noGrp="1"/>
          </p:cNvSpPr>
          <p:nvPr>
            <p:ph type="title"/>
          </p:nvPr>
        </p:nvSpPr>
        <p:spPr/>
        <p:txBody>
          <a:bodyPr/>
          <a:lstStyle/>
          <a:p>
            <a:r>
              <a:rPr lang="en-US" dirty="0"/>
              <a:t>Making Scores from Coefficients</a:t>
            </a:r>
          </a:p>
        </p:txBody>
      </p:sp>
      <p:sp>
        <p:nvSpPr>
          <p:cNvPr id="3" name="Content Placeholder 2">
            <a:extLst>
              <a:ext uri="{FF2B5EF4-FFF2-40B4-BE49-F238E27FC236}">
                <a16:creationId xmlns:a16="http://schemas.microsoft.com/office/drawing/2014/main" id="{5ECC98C5-5404-ABA3-2F84-C10AA42B7778}"/>
              </a:ext>
            </a:extLst>
          </p:cNvPr>
          <p:cNvSpPr>
            <a:spLocks noGrp="1"/>
          </p:cNvSpPr>
          <p:nvPr>
            <p:ph idx="1"/>
          </p:nvPr>
        </p:nvSpPr>
        <p:spPr/>
        <p:txBody>
          <a:bodyPr>
            <a:normAutofit/>
          </a:bodyPr>
          <a:lstStyle/>
          <a:p>
            <a:r>
              <a:rPr lang="en-US" sz="2000" dirty="0"/>
              <a:t>Since probabilities can get down into the hundredth decimal places and worse, you may want to simplify the coefficients down to scores </a:t>
            </a:r>
          </a:p>
          <a:p>
            <a:r>
              <a:rPr lang="en-US" sz="2000" dirty="0"/>
              <a:t>A common method is to round the odds ratio to the nearest 0.5 and then double them</a:t>
            </a:r>
          </a:p>
          <a:p>
            <a:pPr lvl="1"/>
            <a:r>
              <a:rPr lang="en-US" sz="2000" dirty="0"/>
              <a:t>OR&lt;1 are always set equal to -1</a:t>
            </a:r>
          </a:p>
          <a:p>
            <a:r>
              <a:rPr lang="en-US" sz="2000" dirty="0"/>
              <a:t>The final score is an addition of those coefficients</a:t>
            </a:r>
          </a:p>
          <a:p>
            <a:pPr marL="0" indent="0">
              <a:buNone/>
            </a:pPr>
            <a:endParaRPr lang="en-US" sz="2000" dirty="0"/>
          </a:p>
        </p:txBody>
      </p:sp>
      <p:graphicFrame>
        <p:nvGraphicFramePr>
          <p:cNvPr id="4" name="Table 3">
            <a:extLst>
              <a:ext uri="{FF2B5EF4-FFF2-40B4-BE49-F238E27FC236}">
                <a16:creationId xmlns:a16="http://schemas.microsoft.com/office/drawing/2014/main" id="{7F7274D6-28A4-D0FC-E0B7-562B6C2C1A1B}"/>
              </a:ext>
            </a:extLst>
          </p:cNvPr>
          <p:cNvGraphicFramePr>
            <a:graphicFrameLocks noGrp="1"/>
          </p:cNvGraphicFramePr>
          <p:nvPr>
            <p:extLst>
              <p:ext uri="{D42A27DB-BD31-4B8C-83A1-F6EECF244321}">
                <p14:modId xmlns:p14="http://schemas.microsoft.com/office/powerpoint/2010/main" val="560217446"/>
              </p:ext>
            </p:extLst>
          </p:nvPr>
        </p:nvGraphicFramePr>
        <p:xfrm>
          <a:off x="1447800" y="3429000"/>
          <a:ext cx="6448425" cy="3383281"/>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150493342"/>
                    </a:ext>
                  </a:extLst>
                </a:gridCol>
                <a:gridCol w="1539875">
                  <a:extLst>
                    <a:ext uri="{9D8B030D-6E8A-4147-A177-3AD203B41FA5}">
                      <a16:colId xmlns:a16="http://schemas.microsoft.com/office/drawing/2014/main" val="105726530"/>
                    </a:ext>
                  </a:extLst>
                </a:gridCol>
                <a:gridCol w="1539875">
                  <a:extLst>
                    <a:ext uri="{9D8B030D-6E8A-4147-A177-3AD203B41FA5}">
                      <a16:colId xmlns:a16="http://schemas.microsoft.com/office/drawing/2014/main" val="3179632115"/>
                    </a:ext>
                  </a:extLst>
                </a:gridCol>
                <a:gridCol w="1539875">
                  <a:extLst>
                    <a:ext uri="{9D8B030D-6E8A-4147-A177-3AD203B41FA5}">
                      <a16:colId xmlns:a16="http://schemas.microsoft.com/office/drawing/2014/main" val="1899628529"/>
                    </a:ext>
                  </a:extLst>
                </a:gridCol>
              </a:tblGrid>
              <a:tr h="307571">
                <a:tc>
                  <a:txBody>
                    <a:bodyPr/>
                    <a:lstStyle/>
                    <a:p>
                      <a:pPr algn="ctr"/>
                      <a:r>
                        <a:rPr lang="en-US" sz="1400" dirty="0">
                          <a:latin typeface="+mn-lt"/>
                        </a:rPr>
                        <a:t>Variable</a:t>
                      </a:r>
                    </a:p>
                  </a:txBody>
                  <a:tcPr anchor="ctr"/>
                </a:tc>
                <a:tc>
                  <a:txBody>
                    <a:bodyPr/>
                    <a:lstStyle/>
                    <a:p>
                      <a:pPr algn="ctr"/>
                      <a:r>
                        <a:rPr lang="en-US" sz="1400" dirty="0">
                          <a:latin typeface="+mn-lt"/>
                        </a:rPr>
                        <a:t>Log Coefficient</a:t>
                      </a:r>
                    </a:p>
                  </a:txBody>
                  <a:tcPr anchor="ctr"/>
                </a:tc>
                <a:tc>
                  <a:txBody>
                    <a:bodyPr/>
                    <a:lstStyle/>
                    <a:p>
                      <a:pPr algn="ctr"/>
                      <a:r>
                        <a:rPr lang="en-US" sz="1400" dirty="0">
                          <a:latin typeface="+mn-lt"/>
                        </a:rPr>
                        <a:t>Odds Ratio</a:t>
                      </a:r>
                    </a:p>
                  </a:txBody>
                  <a:tcPr anchor="ctr"/>
                </a:tc>
                <a:tc>
                  <a:txBody>
                    <a:bodyPr/>
                    <a:lstStyle/>
                    <a:p>
                      <a:pPr algn="ctr"/>
                      <a:r>
                        <a:rPr lang="en-US" sz="1400" dirty="0">
                          <a:latin typeface="+mn-lt"/>
                        </a:rPr>
                        <a:t>Score</a:t>
                      </a:r>
                    </a:p>
                  </a:txBody>
                  <a:tcPr anchor="ctr"/>
                </a:tc>
                <a:extLst>
                  <a:ext uri="{0D108BD9-81ED-4DB2-BD59-A6C34878D82A}">
                    <a16:rowId xmlns:a16="http://schemas.microsoft.com/office/drawing/2014/main" val="3647422955"/>
                  </a:ext>
                </a:extLst>
              </a:tr>
              <a:tr h="307571">
                <a:tc>
                  <a:txBody>
                    <a:bodyPr/>
                    <a:lstStyle/>
                    <a:p>
                      <a:pPr algn="ctr"/>
                      <a:r>
                        <a:rPr lang="en-US" sz="1400" dirty="0" err="1">
                          <a:latin typeface="+mn-lt"/>
                        </a:rPr>
                        <a:t>cancer_Yes</a:t>
                      </a:r>
                      <a:r>
                        <a:rPr lang="en-US" sz="1400" dirty="0">
                          <a:latin typeface="+mn-lt"/>
                        </a:rPr>
                        <a:t> </a:t>
                      </a:r>
                    </a:p>
                  </a:txBody>
                  <a:tcPr anchor="ctr"/>
                </a:tc>
                <a:tc>
                  <a:txBody>
                    <a:bodyPr/>
                    <a:lstStyle/>
                    <a:p>
                      <a:pPr algn="ctr"/>
                      <a:r>
                        <a:rPr lang="en-US" sz="1400" dirty="0">
                          <a:latin typeface="+mn-lt"/>
                        </a:rPr>
                        <a:t>0.49925 </a:t>
                      </a:r>
                    </a:p>
                  </a:txBody>
                  <a:tcPr anchor="ctr"/>
                </a:tc>
                <a:tc>
                  <a:txBody>
                    <a:bodyPr/>
                    <a:lstStyle/>
                    <a:p>
                      <a:pPr algn="ctr" fontAlgn="t"/>
                      <a:r>
                        <a:rPr lang="en-US" sz="1400" b="0" i="0" u="none" strike="noStrike">
                          <a:solidFill>
                            <a:srgbClr val="000000"/>
                          </a:solidFill>
                          <a:effectLst/>
                          <a:latin typeface="+mn-lt"/>
                        </a:rPr>
                        <a:t>1.647</a:t>
                      </a:r>
                    </a:p>
                  </a:txBody>
                  <a:tcPr marL="9525" marR="9525" marT="9525" marB="0" anchor="ctr"/>
                </a:tc>
                <a:tc>
                  <a:txBody>
                    <a:bodyPr/>
                    <a:lstStyle/>
                    <a:p>
                      <a:pPr algn="ctr" fontAlgn="t"/>
                      <a:r>
                        <a:rPr lang="en-US" sz="14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2528145645"/>
                  </a:ext>
                </a:extLst>
              </a:tr>
              <a:tr h="307571">
                <a:tc>
                  <a:txBody>
                    <a:bodyPr/>
                    <a:lstStyle/>
                    <a:p>
                      <a:pPr algn="ctr"/>
                      <a:r>
                        <a:rPr lang="en-US" sz="1400" dirty="0" err="1">
                          <a:latin typeface="+mn-lt"/>
                        </a:rPr>
                        <a:t>infection_Yes</a:t>
                      </a:r>
                      <a:r>
                        <a:rPr lang="en-US" sz="1400" dirty="0">
                          <a:latin typeface="+mn-lt"/>
                        </a:rPr>
                        <a:t> </a:t>
                      </a:r>
                    </a:p>
                  </a:txBody>
                  <a:tcPr anchor="ctr"/>
                </a:tc>
                <a:tc>
                  <a:txBody>
                    <a:bodyPr/>
                    <a:lstStyle/>
                    <a:p>
                      <a:pPr algn="ctr"/>
                      <a:r>
                        <a:rPr lang="en-US" sz="1400" dirty="0">
                          <a:latin typeface="+mn-lt"/>
                        </a:rPr>
                        <a:t>0.48861 </a:t>
                      </a:r>
                    </a:p>
                  </a:txBody>
                  <a:tcPr anchor="ctr"/>
                </a:tc>
                <a:tc>
                  <a:txBody>
                    <a:bodyPr/>
                    <a:lstStyle/>
                    <a:p>
                      <a:pPr algn="ctr" fontAlgn="t"/>
                      <a:r>
                        <a:rPr lang="en-US" sz="1400" b="0" i="0" u="none" strike="noStrike">
                          <a:solidFill>
                            <a:srgbClr val="000000"/>
                          </a:solidFill>
                          <a:effectLst/>
                          <a:latin typeface="+mn-lt"/>
                        </a:rPr>
                        <a:t>1.63</a:t>
                      </a:r>
                    </a:p>
                  </a:txBody>
                  <a:tcPr marL="9525" marR="9525" marT="9525" marB="0" anchor="ctr"/>
                </a:tc>
                <a:tc>
                  <a:txBody>
                    <a:bodyPr/>
                    <a:lstStyle/>
                    <a:p>
                      <a:pPr algn="ctr" fontAlgn="t"/>
                      <a:r>
                        <a:rPr lang="en-US" sz="14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3065409032"/>
                  </a:ext>
                </a:extLst>
              </a:tr>
              <a:tr h="307571">
                <a:tc>
                  <a:txBody>
                    <a:bodyPr/>
                    <a:lstStyle/>
                    <a:p>
                      <a:pPr algn="ctr"/>
                      <a:r>
                        <a:rPr lang="en-US" sz="1400" dirty="0" err="1">
                          <a:latin typeface="+mn-lt"/>
                        </a:rPr>
                        <a:t>alert_Yes</a:t>
                      </a:r>
                      <a:r>
                        <a:rPr lang="en-US" sz="1400" dirty="0">
                          <a:latin typeface="+mn-lt"/>
                        </a:rPr>
                        <a:t> </a:t>
                      </a:r>
                    </a:p>
                  </a:txBody>
                  <a:tcPr anchor="ctr"/>
                </a:tc>
                <a:tc>
                  <a:txBody>
                    <a:bodyPr/>
                    <a:lstStyle/>
                    <a:p>
                      <a:pPr algn="ctr"/>
                      <a:r>
                        <a:rPr lang="en-US" sz="1400" dirty="0">
                          <a:latin typeface="+mn-lt"/>
                        </a:rPr>
                        <a:t>-0.39820</a:t>
                      </a:r>
                    </a:p>
                  </a:txBody>
                  <a:tcPr anchor="ctr"/>
                </a:tc>
                <a:tc>
                  <a:txBody>
                    <a:bodyPr/>
                    <a:lstStyle/>
                    <a:p>
                      <a:pPr algn="ctr" fontAlgn="t"/>
                      <a:r>
                        <a:rPr lang="en-US" sz="1400" b="0" i="0" u="none" strike="noStrike" dirty="0">
                          <a:solidFill>
                            <a:srgbClr val="000000"/>
                          </a:solidFill>
                          <a:effectLst/>
                          <a:latin typeface="+mn-lt"/>
                        </a:rPr>
                        <a:t>0.672</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1531725204"/>
                  </a:ext>
                </a:extLst>
              </a:tr>
              <a:tr h="307571">
                <a:tc>
                  <a:txBody>
                    <a:bodyPr/>
                    <a:lstStyle/>
                    <a:p>
                      <a:pPr algn="ctr"/>
                      <a:r>
                        <a:rPr lang="en-US" sz="1400" dirty="0">
                          <a:latin typeface="+mn-lt"/>
                        </a:rPr>
                        <a:t>dist_100_Yes </a:t>
                      </a:r>
                    </a:p>
                  </a:txBody>
                  <a:tcPr anchor="ctr"/>
                </a:tc>
                <a:tc>
                  <a:txBody>
                    <a:bodyPr/>
                    <a:lstStyle/>
                    <a:p>
                      <a:pPr algn="ctr"/>
                      <a:r>
                        <a:rPr lang="en-US" sz="1400" dirty="0">
                          <a:latin typeface="+mn-lt"/>
                        </a:rPr>
                        <a:t>-0.35706</a:t>
                      </a:r>
                    </a:p>
                  </a:txBody>
                  <a:tcPr anchor="ctr"/>
                </a:tc>
                <a:tc>
                  <a:txBody>
                    <a:bodyPr/>
                    <a:lstStyle/>
                    <a:p>
                      <a:pPr algn="ctr" fontAlgn="t"/>
                      <a:r>
                        <a:rPr lang="en-US" sz="1400" b="0" i="0" u="none" strike="noStrike" dirty="0">
                          <a:solidFill>
                            <a:srgbClr val="000000"/>
                          </a:solidFill>
                          <a:effectLst/>
                          <a:latin typeface="+mn-lt"/>
                        </a:rPr>
                        <a:t>0.7</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4267171975"/>
                  </a:ext>
                </a:extLst>
              </a:tr>
              <a:tr h="307571">
                <a:tc>
                  <a:txBody>
                    <a:bodyPr/>
                    <a:lstStyle/>
                    <a:p>
                      <a:pPr algn="ctr"/>
                      <a:r>
                        <a:rPr lang="en-US" sz="1400" dirty="0" err="1">
                          <a:latin typeface="+mn-lt"/>
                        </a:rPr>
                        <a:t>weight_Over</a:t>
                      </a:r>
                      <a:r>
                        <a:rPr lang="en-US" sz="1400" dirty="0">
                          <a:latin typeface="+mn-lt"/>
                        </a:rPr>
                        <a:t> </a:t>
                      </a:r>
                    </a:p>
                  </a:txBody>
                  <a:tcPr anchor="ctr"/>
                </a:tc>
                <a:tc>
                  <a:txBody>
                    <a:bodyPr/>
                    <a:lstStyle/>
                    <a:p>
                      <a:pPr algn="ctr"/>
                      <a:r>
                        <a:rPr lang="en-US" sz="1400" dirty="0">
                          <a:latin typeface="+mn-lt"/>
                        </a:rPr>
                        <a:t>0.29469 </a:t>
                      </a:r>
                    </a:p>
                  </a:txBody>
                  <a:tcPr anchor="ctr"/>
                </a:tc>
                <a:tc>
                  <a:txBody>
                    <a:bodyPr/>
                    <a:lstStyle/>
                    <a:p>
                      <a:pPr algn="ctr" fontAlgn="t"/>
                      <a:r>
                        <a:rPr lang="en-US" sz="1400" b="0" i="0" u="none" strike="noStrike" dirty="0">
                          <a:solidFill>
                            <a:srgbClr val="000000"/>
                          </a:solidFill>
                          <a:effectLst/>
                          <a:latin typeface="+mn-lt"/>
                        </a:rPr>
                        <a:t>1.343</a:t>
                      </a:r>
                    </a:p>
                  </a:txBody>
                  <a:tcPr marL="9525" marR="9525" marT="9525" marB="0" anchor="ctr"/>
                </a:tc>
                <a:tc>
                  <a:txBody>
                    <a:bodyPr/>
                    <a:lstStyle/>
                    <a:p>
                      <a:pPr algn="ctr" fontAlgn="t"/>
                      <a:r>
                        <a:rPr lang="en-US" sz="1400" b="0" i="0" u="none" strike="noStrike" dirty="0">
                          <a:solidFill>
                            <a:srgbClr val="000000"/>
                          </a:solidFill>
                          <a:effectLst/>
                          <a:latin typeface="+mn-lt"/>
                        </a:rPr>
                        <a:t>3</a:t>
                      </a:r>
                    </a:p>
                  </a:txBody>
                  <a:tcPr marL="9525" marR="9525" marT="9525" marB="0" anchor="ctr"/>
                </a:tc>
                <a:extLst>
                  <a:ext uri="{0D108BD9-81ED-4DB2-BD59-A6C34878D82A}">
                    <a16:rowId xmlns:a16="http://schemas.microsoft.com/office/drawing/2014/main" val="3572013175"/>
                  </a:ext>
                </a:extLst>
              </a:tr>
              <a:tr h="307571">
                <a:tc>
                  <a:txBody>
                    <a:bodyPr/>
                    <a:lstStyle/>
                    <a:p>
                      <a:pPr algn="ctr"/>
                      <a:r>
                        <a:rPr lang="en-US" sz="1400" dirty="0">
                          <a:latin typeface="+mn-lt"/>
                        </a:rPr>
                        <a:t>`</a:t>
                      </a:r>
                      <a:r>
                        <a:rPr lang="en-US" sz="1400" dirty="0" err="1">
                          <a:latin typeface="+mn-lt"/>
                        </a:rPr>
                        <a:t>dispo_Left</a:t>
                      </a:r>
                      <a:r>
                        <a:rPr lang="en-US" sz="1400" dirty="0">
                          <a:latin typeface="+mn-lt"/>
                        </a:rPr>
                        <a:t> AMA`</a:t>
                      </a:r>
                    </a:p>
                  </a:txBody>
                  <a:tcPr anchor="ctr"/>
                </a:tc>
                <a:tc>
                  <a:txBody>
                    <a:bodyPr/>
                    <a:lstStyle/>
                    <a:p>
                      <a:pPr algn="ctr"/>
                      <a:r>
                        <a:rPr lang="en-US" sz="1400" dirty="0">
                          <a:latin typeface="+mn-lt"/>
                        </a:rPr>
                        <a:t>-0.77179</a:t>
                      </a:r>
                    </a:p>
                  </a:txBody>
                  <a:tcPr anchor="ctr"/>
                </a:tc>
                <a:tc>
                  <a:txBody>
                    <a:bodyPr/>
                    <a:lstStyle/>
                    <a:p>
                      <a:pPr algn="ctr" fontAlgn="t"/>
                      <a:r>
                        <a:rPr lang="en-US" sz="1400" b="0" i="0" u="none" strike="noStrike">
                          <a:solidFill>
                            <a:srgbClr val="000000"/>
                          </a:solidFill>
                          <a:effectLst/>
                          <a:latin typeface="+mn-lt"/>
                        </a:rPr>
                        <a:t>0.462</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1471725248"/>
                  </a:ext>
                </a:extLst>
              </a:tr>
              <a:tr h="307571">
                <a:tc>
                  <a:txBody>
                    <a:bodyPr/>
                    <a:lstStyle/>
                    <a:p>
                      <a:pPr algn="ctr"/>
                      <a:r>
                        <a:rPr lang="en-US" sz="1400" dirty="0" err="1">
                          <a:latin typeface="+mn-lt"/>
                        </a:rPr>
                        <a:t>dispo_Transfer</a:t>
                      </a:r>
                      <a:r>
                        <a:rPr lang="en-US" sz="1400" dirty="0">
                          <a:latin typeface="+mn-lt"/>
                        </a:rPr>
                        <a:t> </a:t>
                      </a:r>
                    </a:p>
                  </a:txBody>
                  <a:tcPr anchor="ctr"/>
                </a:tc>
                <a:tc>
                  <a:txBody>
                    <a:bodyPr/>
                    <a:lstStyle/>
                    <a:p>
                      <a:pPr algn="ctr"/>
                      <a:r>
                        <a:rPr lang="en-US" sz="1400" dirty="0">
                          <a:latin typeface="+mn-lt"/>
                        </a:rPr>
                        <a:t>0.67606</a:t>
                      </a:r>
                    </a:p>
                  </a:txBody>
                  <a:tcPr anchor="ctr"/>
                </a:tc>
                <a:tc>
                  <a:txBody>
                    <a:bodyPr/>
                    <a:lstStyle/>
                    <a:p>
                      <a:pPr algn="ctr" fontAlgn="t"/>
                      <a:r>
                        <a:rPr lang="en-US" sz="1400" b="0" i="0" u="none" strike="noStrike">
                          <a:solidFill>
                            <a:srgbClr val="000000"/>
                          </a:solidFill>
                          <a:effectLst/>
                          <a:latin typeface="+mn-lt"/>
                        </a:rPr>
                        <a:t>1.966</a:t>
                      </a:r>
                    </a:p>
                  </a:txBody>
                  <a:tcPr marL="9525" marR="9525" marT="9525" marB="0" anchor="ctr"/>
                </a:tc>
                <a:tc>
                  <a:txBody>
                    <a:bodyPr/>
                    <a:lstStyle/>
                    <a:p>
                      <a:pPr algn="ctr" fontAlgn="t"/>
                      <a:r>
                        <a:rPr lang="en-US" sz="14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402892575"/>
                  </a:ext>
                </a:extLst>
              </a:tr>
              <a:tr h="307571">
                <a:tc>
                  <a:txBody>
                    <a:bodyPr/>
                    <a:lstStyle/>
                    <a:p>
                      <a:pPr algn="ctr"/>
                      <a:r>
                        <a:rPr lang="en-US" sz="1400" dirty="0">
                          <a:latin typeface="+mn-lt"/>
                        </a:rPr>
                        <a:t>age </a:t>
                      </a:r>
                    </a:p>
                  </a:txBody>
                  <a:tcPr anchor="ctr"/>
                </a:tc>
                <a:tc>
                  <a:txBody>
                    <a:bodyPr/>
                    <a:lstStyle/>
                    <a:p>
                      <a:pPr algn="ctr"/>
                      <a:r>
                        <a:rPr lang="en-US" sz="1400" dirty="0">
                          <a:latin typeface="+mn-lt"/>
                        </a:rPr>
                        <a:t>-0.36972</a:t>
                      </a:r>
                    </a:p>
                  </a:txBody>
                  <a:tcPr anchor="ctr"/>
                </a:tc>
                <a:tc>
                  <a:txBody>
                    <a:bodyPr/>
                    <a:lstStyle/>
                    <a:p>
                      <a:pPr algn="ctr" fontAlgn="t"/>
                      <a:r>
                        <a:rPr lang="en-US" sz="1400" b="0" i="0" u="none" strike="noStrike">
                          <a:solidFill>
                            <a:srgbClr val="000000"/>
                          </a:solidFill>
                          <a:effectLst/>
                          <a:latin typeface="+mn-lt"/>
                        </a:rPr>
                        <a:t>0.691</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1511768925"/>
                  </a:ext>
                </a:extLst>
              </a:tr>
              <a:tr h="307571">
                <a:tc>
                  <a:txBody>
                    <a:bodyPr/>
                    <a:lstStyle/>
                    <a:p>
                      <a:pPr algn="ctr"/>
                      <a:r>
                        <a:rPr lang="en-US" sz="1400" dirty="0" err="1">
                          <a:latin typeface="+mn-lt"/>
                        </a:rPr>
                        <a:t>crp</a:t>
                      </a:r>
                      <a:r>
                        <a:rPr lang="en-US" sz="1400" dirty="0">
                          <a:latin typeface="+mn-lt"/>
                        </a:rPr>
                        <a:t> </a:t>
                      </a:r>
                    </a:p>
                  </a:txBody>
                  <a:tcPr anchor="ctr"/>
                </a:tc>
                <a:tc>
                  <a:txBody>
                    <a:bodyPr/>
                    <a:lstStyle/>
                    <a:p>
                      <a:pPr algn="ctr"/>
                      <a:r>
                        <a:rPr lang="en-US" sz="1400" dirty="0">
                          <a:latin typeface="+mn-lt"/>
                        </a:rPr>
                        <a:t>0.32837 </a:t>
                      </a:r>
                    </a:p>
                  </a:txBody>
                  <a:tcPr anchor="ctr"/>
                </a:tc>
                <a:tc>
                  <a:txBody>
                    <a:bodyPr/>
                    <a:lstStyle/>
                    <a:p>
                      <a:pPr algn="ctr" fontAlgn="t"/>
                      <a:r>
                        <a:rPr lang="en-US" sz="1400" b="0" i="0" u="none" strike="noStrike">
                          <a:solidFill>
                            <a:srgbClr val="000000"/>
                          </a:solidFill>
                          <a:effectLst/>
                          <a:latin typeface="+mn-lt"/>
                        </a:rPr>
                        <a:t>1.389</a:t>
                      </a:r>
                    </a:p>
                  </a:txBody>
                  <a:tcPr marL="9525" marR="9525" marT="9525" marB="0" anchor="ctr"/>
                </a:tc>
                <a:tc>
                  <a:txBody>
                    <a:bodyPr/>
                    <a:lstStyle/>
                    <a:p>
                      <a:pPr algn="ctr" fontAlgn="t"/>
                      <a:r>
                        <a:rPr lang="en-US" sz="1400" b="0" i="0" u="none" strike="noStrike" dirty="0">
                          <a:solidFill>
                            <a:srgbClr val="000000"/>
                          </a:solidFill>
                          <a:effectLst/>
                          <a:latin typeface="+mn-lt"/>
                        </a:rPr>
                        <a:t>3</a:t>
                      </a:r>
                    </a:p>
                  </a:txBody>
                  <a:tcPr marL="9525" marR="9525" marT="9525" marB="0" anchor="ctr"/>
                </a:tc>
                <a:extLst>
                  <a:ext uri="{0D108BD9-81ED-4DB2-BD59-A6C34878D82A}">
                    <a16:rowId xmlns:a16="http://schemas.microsoft.com/office/drawing/2014/main" val="1915009950"/>
                  </a:ext>
                </a:extLst>
              </a:tr>
              <a:tr h="307571">
                <a:tc>
                  <a:txBody>
                    <a:bodyPr/>
                    <a:lstStyle/>
                    <a:p>
                      <a:pPr algn="ctr"/>
                      <a:r>
                        <a:rPr lang="en-US" sz="1400" dirty="0">
                          <a:latin typeface="+mn-lt"/>
                        </a:rPr>
                        <a:t>oxygen </a:t>
                      </a:r>
                    </a:p>
                  </a:txBody>
                  <a:tcPr anchor="ctr"/>
                </a:tc>
                <a:tc>
                  <a:txBody>
                    <a:bodyPr/>
                    <a:lstStyle/>
                    <a:p>
                      <a:pPr algn="ctr"/>
                      <a:r>
                        <a:rPr lang="en-US" sz="1400" dirty="0">
                          <a:latin typeface="+mn-lt"/>
                        </a:rPr>
                        <a:t>-0.14342</a:t>
                      </a:r>
                    </a:p>
                  </a:txBody>
                  <a:tcPr anchor="ctr"/>
                </a:tc>
                <a:tc>
                  <a:txBody>
                    <a:bodyPr/>
                    <a:lstStyle/>
                    <a:p>
                      <a:pPr algn="ctr" fontAlgn="t"/>
                      <a:r>
                        <a:rPr lang="en-US" sz="1400" b="0" i="0" u="none" strike="noStrike">
                          <a:solidFill>
                            <a:srgbClr val="000000"/>
                          </a:solidFill>
                          <a:effectLst/>
                          <a:latin typeface="+mn-lt"/>
                        </a:rPr>
                        <a:t>0.866</a:t>
                      </a:r>
                    </a:p>
                  </a:txBody>
                  <a:tcPr marL="9525" marR="9525" marT="9525" marB="0" anchor="ctr"/>
                </a:tc>
                <a:tc>
                  <a:txBody>
                    <a:bodyPr/>
                    <a:lstStyle/>
                    <a:p>
                      <a:pPr algn="ctr" fontAlgn="t"/>
                      <a:r>
                        <a:rPr lang="en-US" sz="1400" b="0" i="0" u="none" strike="noStrike" dirty="0">
                          <a:solidFill>
                            <a:srgbClr val="000000"/>
                          </a:solidFill>
                          <a:effectLst/>
                          <a:latin typeface="+mn-lt"/>
                        </a:rPr>
                        <a:t>-1</a:t>
                      </a:r>
                    </a:p>
                  </a:txBody>
                  <a:tcPr marL="9525" marR="9525" marT="9525" marB="0" anchor="ctr"/>
                </a:tc>
                <a:extLst>
                  <a:ext uri="{0D108BD9-81ED-4DB2-BD59-A6C34878D82A}">
                    <a16:rowId xmlns:a16="http://schemas.microsoft.com/office/drawing/2014/main" val="1584710548"/>
                  </a:ext>
                </a:extLst>
              </a:tr>
            </a:tbl>
          </a:graphicData>
        </a:graphic>
      </p:graphicFrame>
    </p:spTree>
    <p:extLst>
      <p:ext uri="{BB962C8B-B14F-4D97-AF65-F5344CB8AC3E}">
        <p14:creationId xmlns:p14="http://schemas.microsoft.com/office/powerpoint/2010/main" val="3097700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F9C9-755F-8067-A374-50E770A32238}"/>
              </a:ext>
            </a:extLst>
          </p:cNvPr>
          <p:cNvSpPr>
            <a:spLocks noGrp="1"/>
          </p:cNvSpPr>
          <p:nvPr>
            <p:ph type="title"/>
          </p:nvPr>
        </p:nvSpPr>
        <p:spPr/>
        <p:txBody>
          <a:bodyPr/>
          <a:lstStyle/>
          <a:p>
            <a:r>
              <a:rPr lang="en-US" dirty="0"/>
              <a:t>Our Threshold</a:t>
            </a:r>
          </a:p>
        </p:txBody>
      </p:sp>
      <p:sp>
        <p:nvSpPr>
          <p:cNvPr id="3" name="Content Placeholder 2">
            <a:extLst>
              <a:ext uri="{FF2B5EF4-FFF2-40B4-BE49-F238E27FC236}">
                <a16:creationId xmlns:a16="http://schemas.microsoft.com/office/drawing/2014/main" id="{10C275D7-0F3B-41B1-EB64-180BD163DD0A}"/>
              </a:ext>
            </a:extLst>
          </p:cNvPr>
          <p:cNvSpPr>
            <a:spLocks noGrp="1"/>
          </p:cNvSpPr>
          <p:nvPr>
            <p:ph idx="1"/>
          </p:nvPr>
        </p:nvSpPr>
        <p:spPr/>
        <p:txBody>
          <a:bodyPr>
            <a:normAutofit fontScale="92500" lnSpcReduction="10000"/>
          </a:bodyPr>
          <a:lstStyle/>
          <a:p>
            <a:pPr marL="0" indent="0">
              <a:buNone/>
            </a:pPr>
            <a:r>
              <a:rPr lang="en-US" dirty="0"/>
              <a:t>How to translate probability of outcome to categorizing them as having the outcome or not?</a:t>
            </a:r>
          </a:p>
          <a:p>
            <a:pPr marL="0" indent="0">
              <a:buNone/>
            </a:pPr>
            <a:endParaRPr lang="en-US" sz="900" dirty="0"/>
          </a:p>
          <a:p>
            <a:pPr marL="0" indent="0">
              <a:buNone/>
            </a:pPr>
            <a:r>
              <a:rPr lang="en-US" dirty="0"/>
              <a:t>Arbitrary:</a:t>
            </a:r>
          </a:p>
          <a:p>
            <a:r>
              <a:rPr lang="en-US" dirty="0"/>
              <a:t>Could pick a threshold based on simple reasoning</a:t>
            </a:r>
          </a:p>
          <a:p>
            <a:r>
              <a:rPr lang="en-US" dirty="0"/>
              <a:t>A simple 0.50 </a:t>
            </a:r>
          </a:p>
          <a:p>
            <a:r>
              <a:rPr lang="en-US" dirty="0"/>
              <a:t>Would you rather miss cases in exchange for not having any false positives? Increase the probability</a:t>
            </a:r>
          </a:p>
          <a:p>
            <a:r>
              <a:rPr lang="en-US" dirty="0"/>
              <a:t>Would you rather include false positives so you don’t miss any cases? Decrease the probability</a:t>
            </a:r>
          </a:p>
          <a:p>
            <a:pPr marL="0" indent="0">
              <a:buNone/>
            </a:pPr>
            <a:endParaRPr lang="en-US" sz="800" dirty="0"/>
          </a:p>
          <a:p>
            <a:pPr marL="0" indent="0">
              <a:buNone/>
            </a:pPr>
            <a:r>
              <a:rPr lang="en-US" dirty="0"/>
              <a:t>Statistically Chosen:</a:t>
            </a:r>
          </a:p>
          <a:p>
            <a:r>
              <a:rPr lang="en-US" dirty="0"/>
              <a:t>Pick the threshold that optimizes sensitivity and specificity based on the highest Youden’s index</a:t>
            </a:r>
          </a:p>
          <a:p>
            <a:r>
              <a:rPr lang="en-US" dirty="0"/>
              <a:t>Youden’s index = sensitivity + specificity - 1</a:t>
            </a:r>
          </a:p>
        </p:txBody>
      </p:sp>
    </p:spTree>
    <p:extLst>
      <p:ext uri="{BB962C8B-B14F-4D97-AF65-F5344CB8AC3E}">
        <p14:creationId xmlns:p14="http://schemas.microsoft.com/office/powerpoint/2010/main" val="4130380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BCE385-AB7D-317C-3AF0-1AB7E24F9B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39</a:t>
            </a:fld>
            <a:endParaRPr lang="en"/>
          </a:p>
        </p:txBody>
      </p:sp>
      <p:sp>
        <p:nvSpPr>
          <p:cNvPr id="3" name="Title 2">
            <a:extLst>
              <a:ext uri="{FF2B5EF4-FFF2-40B4-BE49-F238E27FC236}">
                <a16:creationId xmlns:a16="http://schemas.microsoft.com/office/drawing/2014/main" id="{C073C429-E1FF-DD52-7BE8-ADED4E0F700E}"/>
              </a:ext>
            </a:extLst>
          </p:cNvPr>
          <p:cNvSpPr>
            <a:spLocks noGrp="1"/>
          </p:cNvSpPr>
          <p:nvPr>
            <p:ph type="title"/>
          </p:nvPr>
        </p:nvSpPr>
        <p:spPr/>
        <p:txBody>
          <a:bodyPr/>
          <a:lstStyle/>
          <a:p>
            <a:r>
              <a:rPr lang="en-US" dirty="0"/>
              <a:t>Diagnostic Accuracy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01765D0D-FC19-4F06-C73E-4E90F4CD017B}"/>
                  </a:ext>
                </a:extLst>
              </p:cNvPr>
              <p:cNvSpPr>
                <a:spLocks noGrp="1"/>
              </p:cNvSpPr>
              <p:nvPr>
                <p:ph type="body" idx="1"/>
              </p:nvPr>
            </p:nvSpPr>
            <p:spPr>
              <a:xfrm>
                <a:off x="457200" y="1173162"/>
                <a:ext cx="4357714" cy="5075239"/>
              </a:xfrm>
            </p:spPr>
            <p:txBody>
              <a:bodyPr/>
              <a:lstStyle/>
              <a:p>
                <a:pPr marL="76200" indent="0">
                  <a:spcBef>
                    <a:spcPts val="0"/>
                  </a:spcBef>
                  <a:buNone/>
                </a:pPr>
                <a:r>
                  <a:rPr lang="en-US" sz="1800" dirty="0"/>
                  <a:t>Sensitivity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𝑇𝑃</m:t>
                        </m:r>
                        <m:r>
                          <a:rPr lang="en-US" sz="1800" b="0" i="1" smtClean="0">
                            <a:latin typeface="Cambria Math" panose="02040503050406030204" pitchFamily="18" charset="0"/>
                          </a:rPr>
                          <m:t>+</m:t>
                        </m:r>
                        <m:r>
                          <a:rPr lang="en-US" sz="1800" b="0" i="1" smtClean="0">
                            <a:latin typeface="Cambria Math" panose="02040503050406030204" pitchFamily="18" charset="0"/>
                          </a:rPr>
                          <m:t>𝐹𝑁</m:t>
                        </m:r>
                      </m:den>
                    </m:f>
                  </m:oMath>
                </a14:m>
                <a:endParaRPr lang="en-US" sz="1800" dirty="0"/>
              </a:p>
              <a:p>
                <a:pPr lvl="1">
                  <a:spcBef>
                    <a:spcPts val="0"/>
                  </a:spcBef>
                  <a:buFont typeface="Arial" panose="020B0604020202020204" pitchFamily="34" charset="0"/>
                  <a:buChar char="•"/>
                </a:pPr>
                <a:r>
                  <a:rPr lang="en-US" sz="1800" dirty="0"/>
                  <a:t>Given you have the outcome, how likely are you to test positive</a:t>
                </a:r>
              </a:p>
              <a:p>
                <a:pPr marL="533400" lvl="1" indent="0">
                  <a:spcBef>
                    <a:spcPts val="0"/>
                  </a:spcBef>
                  <a:buNone/>
                </a:pPr>
                <a:endParaRPr lang="en-US" sz="800" dirty="0"/>
              </a:p>
              <a:p>
                <a:pPr marL="76200" indent="0">
                  <a:spcBef>
                    <a:spcPts val="0"/>
                  </a:spcBef>
                  <a:buNone/>
                </a:pPr>
                <a:r>
                  <a:rPr lang="en-US" sz="1800" dirty="0"/>
                  <a:t>Specificity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𝑇𝑁</m:t>
                        </m:r>
                      </m:num>
                      <m:den>
                        <m:r>
                          <a:rPr lang="en-US" sz="1800" b="0" i="1" smtClean="0">
                            <a:latin typeface="Cambria Math" panose="02040503050406030204" pitchFamily="18" charset="0"/>
                          </a:rPr>
                          <m:t>𝑇𝑁</m:t>
                        </m:r>
                        <m:r>
                          <a:rPr lang="en-US" sz="1800" b="0" i="1" smtClean="0">
                            <a:latin typeface="Cambria Math" panose="02040503050406030204" pitchFamily="18" charset="0"/>
                          </a:rPr>
                          <m:t>+</m:t>
                        </m:r>
                        <m:r>
                          <a:rPr lang="en-US" sz="1800" b="0" i="1" smtClean="0">
                            <a:latin typeface="Cambria Math" panose="02040503050406030204" pitchFamily="18" charset="0"/>
                          </a:rPr>
                          <m:t>𝐹𝑃</m:t>
                        </m:r>
                      </m:den>
                    </m:f>
                  </m:oMath>
                </a14:m>
                <a:endParaRPr lang="en-US" sz="1800" dirty="0"/>
              </a:p>
              <a:p>
                <a:pPr lvl="1">
                  <a:spcBef>
                    <a:spcPts val="0"/>
                  </a:spcBef>
                  <a:buFont typeface="Arial" panose="020B0604020202020204" pitchFamily="34" charset="0"/>
                  <a:buChar char="•"/>
                </a:pPr>
                <a:r>
                  <a:rPr lang="en-US" sz="1800" dirty="0"/>
                  <a:t>Given you don’t have the outcome, how likely are you to test negative</a:t>
                </a:r>
              </a:p>
              <a:p>
                <a:pPr marL="533400" lvl="1" indent="0">
                  <a:spcBef>
                    <a:spcPts val="0"/>
                  </a:spcBef>
                  <a:buNone/>
                </a:pPr>
                <a:endParaRPr lang="en-US" sz="800" dirty="0"/>
              </a:p>
              <a:p>
                <a:pPr marL="76200" indent="0">
                  <a:spcBef>
                    <a:spcPts val="0"/>
                  </a:spcBef>
                  <a:buNone/>
                </a:pPr>
                <a:r>
                  <a:rPr lang="en-US" sz="1800" dirty="0"/>
                  <a:t>Positive Predictive Value*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𝑇𝑃</m:t>
                        </m:r>
                        <m:r>
                          <a:rPr lang="en-US" sz="1800" b="0" i="1" smtClean="0">
                            <a:latin typeface="Cambria Math" panose="02040503050406030204" pitchFamily="18" charset="0"/>
                          </a:rPr>
                          <m:t>+</m:t>
                        </m:r>
                        <m:r>
                          <a:rPr lang="en-US" sz="1800" b="0" i="1" smtClean="0">
                            <a:latin typeface="Cambria Math" panose="02040503050406030204" pitchFamily="18" charset="0"/>
                          </a:rPr>
                          <m:t>𝐹𝑃</m:t>
                        </m:r>
                      </m:den>
                    </m:f>
                  </m:oMath>
                </a14:m>
                <a:endParaRPr lang="en-US" sz="1800" dirty="0"/>
              </a:p>
              <a:p>
                <a:pPr lvl="1">
                  <a:spcBef>
                    <a:spcPts val="0"/>
                  </a:spcBef>
                  <a:buFont typeface="Arial" panose="020B0604020202020204" pitchFamily="34" charset="0"/>
                  <a:buChar char="•"/>
                </a:pPr>
                <a:r>
                  <a:rPr lang="en-US" sz="1800" dirty="0"/>
                  <a:t>Given you tested positive, how likely are you to have the outcome</a:t>
                </a:r>
              </a:p>
              <a:p>
                <a:pPr marL="533400" lvl="1" indent="0">
                  <a:spcBef>
                    <a:spcPts val="0"/>
                  </a:spcBef>
                  <a:buNone/>
                </a:pPr>
                <a:endParaRPr lang="en-US" sz="800" dirty="0"/>
              </a:p>
              <a:p>
                <a:pPr marL="76200" indent="0">
                  <a:spcBef>
                    <a:spcPts val="0"/>
                  </a:spcBef>
                  <a:buNone/>
                </a:pPr>
                <a:r>
                  <a:rPr lang="en-US" sz="1800" dirty="0"/>
                  <a:t>Negative Predictive Value*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𝑇𝑁</m:t>
                        </m:r>
                      </m:num>
                      <m:den>
                        <m:r>
                          <a:rPr lang="en-US" sz="1800" b="0" i="1" smtClean="0">
                            <a:latin typeface="Cambria Math" panose="02040503050406030204" pitchFamily="18" charset="0"/>
                          </a:rPr>
                          <m:t>𝑇𝑁</m:t>
                        </m:r>
                        <m:r>
                          <a:rPr lang="en-US" sz="1800" b="0" i="1" smtClean="0">
                            <a:latin typeface="Cambria Math" panose="02040503050406030204" pitchFamily="18" charset="0"/>
                          </a:rPr>
                          <m:t>+</m:t>
                        </m:r>
                        <m:r>
                          <a:rPr lang="en-US" sz="1800" b="0" i="1" smtClean="0">
                            <a:latin typeface="Cambria Math" panose="02040503050406030204" pitchFamily="18" charset="0"/>
                          </a:rPr>
                          <m:t>𝐹𝑁</m:t>
                        </m:r>
                      </m:den>
                    </m:f>
                  </m:oMath>
                </a14:m>
                <a:endParaRPr lang="en-US" sz="1800" b="0" dirty="0"/>
              </a:p>
              <a:p>
                <a:pPr lvl="1">
                  <a:spcBef>
                    <a:spcPts val="0"/>
                  </a:spcBef>
                  <a:buFont typeface="Arial" panose="020B0604020202020204" pitchFamily="34" charset="0"/>
                  <a:buChar char="•"/>
                </a:pPr>
                <a:r>
                  <a:rPr lang="en-US" sz="1800" dirty="0"/>
                  <a:t>Given you tested negative, how likely are you to not have the disease</a:t>
                </a:r>
              </a:p>
              <a:p>
                <a:pPr marL="76200" indent="0">
                  <a:spcBef>
                    <a:spcPts val="0"/>
                  </a:spcBef>
                  <a:buNone/>
                </a:pPr>
                <a:endParaRPr lang="en-US" sz="1400" dirty="0"/>
              </a:p>
              <a:p>
                <a:pPr marL="76200" indent="0">
                  <a:buNone/>
                </a:pPr>
                <a:endParaRPr lang="en-US" sz="1400" dirty="0"/>
              </a:p>
              <a:p>
                <a:pPr marL="76200" indent="0">
                  <a:buNone/>
                </a:pPr>
                <a:endParaRPr lang="en-US" sz="1400" dirty="0"/>
              </a:p>
            </p:txBody>
          </p:sp>
        </mc:Choice>
        <mc:Fallback xmlns="">
          <p:sp>
            <p:nvSpPr>
              <p:cNvPr id="4" name="Text Placeholder 3">
                <a:extLst>
                  <a:ext uri="{FF2B5EF4-FFF2-40B4-BE49-F238E27FC236}">
                    <a16:creationId xmlns:a16="http://schemas.microsoft.com/office/drawing/2014/main" id="{01765D0D-FC19-4F06-C73E-4E90F4CD017B}"/>
                  </a:ext>
                </a:extLst>
              </p:cNvPr>
              <p:cNvSpPr>
                <a:spLocks noGrp="1" noRot="1" noChangeAspect="1" noMove="1" noResize="1" noEditPoints="1" noAdjustHandles="1" noChangeArrowheads="1" noChangeShapeType="1" noTextEdit="1"/>
              </p:cNvSpPr>
              <p:nvPr>
                <p:ph type="body" idx="1"/>
              </p:nvPr>
            </p:nvSpPr>
            <p:spPr>
              <a:xfrm>
                <a:off x="457200" y="1173162"/>
                <a:ext cx="4357714" cy="5075239"/>
              </a:xfrm>
              <a:blipFill>
                <a:blip r:embed="rId2"/>
                <a:stretch>
                  <a:fillRect r="-420"/>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8D968980-A483-E1BB-DCD6-AE87E23259CF}"/>
              </a:ext>
            </a:extLst>
          </p:cNvPr>
          <p:cNvGraphicFramePr>
            <a:graphicFrameLocks noGrp="1"/>
          </p:cNvGraphicFramePr>
          <p:nvPr>
            <p:extLst>
              <p:ext uri="{D42A27DB-BD31-4B8C-83A1-F6EECF244321}">
                <p14:modId xmlns:p14="http://schemas.microsoft.com/office/powerpoint/2010/main" val="2298392847"/>
              </p:ext>
            </p:extLst>
          </p:nvPr>
        </p:nvGraphicFramePr>
        <p:xfrm>
          <a:off x="4844402" y="1385925"/>
          <a:ext cx="4018943" cy="1554480"/>
        </p:xfrm>
        <a:graphic>
          <a:graphicData uri="http://schemas.openxmlformats.org/drawingml/2006/table">
            <a:tbl>
              <a:tblPr firstRow="1" bandRow="1">
                <a:tableStyleId>{5940675A-B579-460E-94D1-54222C63F5DA}</a:tableStyleId>
              </a:tblPr>
              <a:tblGrid>
                <a:gridCol w="617899">
                  <a:extLst>
                    <a:ext uri="{9D8B030D-6E8A-4147-A177-3AD203B41FA5}">
                      <a16:colId xmlns:a16="http://schemas.microsoft.com/office/drawing/2014/main" val="2062308898"/>
                    </a:ext>
                  </a:extLst>
                </a:gridCol>
                <a:gridCol w="912784">
                  <a:extLst>
                    <a:ext uri="{9D8B030D-6E8A-4147-A177-3AD203B41FA5}">
                      <a16:colId xmlns:a16="http://schemas.microsoft.com/office/drawing/2014/main" val="1118360432"/>
                    </a:ext>
                  </a:extLst>
                </a:gridCol>
                <a:gridCol w="1265371">
                  <a:extLst>
                    <a:ext uri="{9D8B030D-6E8A-4147-A177-3AD203B41FA5}">
                      <a16:colId xmlns:a16="http://schemas.microsoft.com/office/drawing/2014/main" val="4125579916"/>
                    </a:ext>
                  </a:extLst>
                </a:gridCol>
                <a:gridCol w="1222889">
                  <a:extLst>
                    <a:ext uri="{9D8B030D-6E8A-4147-A177-3AD203B41FA5}">
                      <a16:colId xmlns:a16="http://schemas.microsoft.com/office/drawing/2014/main" val="614451002"/>
                    </a:ext>
                  </a:extLst>
                </a:gridCol>
              </a:tblGrid>
              <a:tr h="278130">
                <a:tc>
                  <a:txBody>
                    <a:bodyPr/>
                    <a:lstStyle/>
                    <a:p>
                      <a:pPr algn="ctr"/>
                      <a:endParaRPr lang="en-US" sz="1400" dirty="0"/>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p>
                  </a:txBody>
                  <a:tcPr marL="68580" marR="68580" marT="34290" marB="3429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400" dirty="0"/>
                        <a:t>Outcome</a:t>
                      </a:r>
                    </a:p>
                  </a:txBody>
                  <a:tcPr marL="68580" marR="68580" marT="34290" marB="34290" anchor="ctr">
                    <a:lnL w="12700" cap="flat" cmpd="sng" algn="ctr">
                      <a:solidFill>
                        <a:schemeClr val="tx1"/>
                      </a:solidFill>
                      <a:prstDash val="solid"/>
                      <a:round/>
                      <a:headEnd type="none" w="med" len="med"/>
                      <a:tailEnd type="none" w="med" len="med"/>
                    </a:lnL>
                    <a:solidFill>
                      <a:schemeClr val="accent6">
                        <a:lumMod val="20000"/>
                        <a:lumOff val="80000"/>
                      </a:schemeClr>
                    </a:solidFill>
                  </a:tcPr>
                </a:tc>
                <a:tc hMerge="1">
                  <a:txBody>
                    <a:bodyPr/>
                    <a:lstStyle/>
                    <a:p>
                      <a:endParaRPr lang="en-US" dirty="0"/>
                    </a:p>
                  </a:txBody>
                  <a:tcPr/>
                </a:tc>
                <a:extLst>
                  <a:ext uri="{0D108BD9-81ED-4DB2-BD59-A6C34878D82A}">
                    <a16:rowId xmlns:a16="http://schemas.microsoft.com/office/drawing/2014/main" val="2461078062"/>
                  </a:ext>
                </a:extLst>
              </a:tr>
              <a:tr h="278130">
                <a:tc>
                  <a:txBody>
                    <a:bodyPr/>
                    <a:lstStyle/>
                    <a:p>
                      <a:pPr algn="ctr"/>
                      <a:endParaRPr lang="en-US" sz="1400" dirty="0"/>
                    </a:p>
                  </a:txBody>
                  <a:tcPr marL="68580" marR="68580" marT="34290" marB="342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68580" marR="68580" marT="34290" marB="3429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Positive</a:t>
                      </a:r>
                    </a:p>
                  </a:txBody>
                  <a:tcPr marL="68580" marR="68580" marT="34290" marB="34290" anchor="ctr">
                    <a:lnL w="12700" cap="flat" cmpd="sng" algn="ctr">
                      <a:solidFill>
                        <a:schemeClr val="tx1"/>
                      </a:solidFill>
                      <a:prstDash val="solid"/>
                      <a:round/>
                      <a:headEnd type="none" w="med" len="med"/>
                      <a:tailEnd type="none" w="med" len="med"/>
                    </a:lnL>
                    <a:solidFill>
                      <a:schemeClr val="accent6">
                        <a:lumMod val="40000"/>
                        <a:lumOff val="60000"/>
                      </a:schemeClr>
                    </a:solidFill>
                  </a:tcPr>
                </a:tc>
                <a:tc>
                  <a:txBody>
                    <a:bodyPr/>
                    <a:lstStyle/>
                    <a:p>
                      <a:pPr algn="ctr"/>
                      <a:r>
                        <a:rPr lang="en-US" sz="1400" dirty="0"/>
                        <a:t>Negative</a:t>
                      </a:r>
                    </a:p>
                  </a:txBody>
                  <a:tcPr marL="68580" marR="68580" marT="34290" marB="34290" anchor="ctr">
                    <a:solidFill>
                      <a:schemeClr val="accent6">
                        <a:lumMod val="40000"/>
                        <a:lumOff val="60000"/>
                      </a:schemeClr>
                    </a:solidFill>
                  </a:tcPr>
                </a:tc>
                <a:extLst>
                  <a:ext uri="{0D108BD9-81ED-4DB2-BD59-A6C34878D82A}">
                    <a16:rowId xmlns:a16="http://schemas.microsoft.com/office/drawing/2014/main" val="2209702149"/>
                  </a:ext>
                </a:extLst>
              </a:tr>
              <a:tr h="480060">
                <a:tc rowSpan="2">
                  <a:txBody>
                    <a:bodyPr/>
                    <a:lstStyle/>
                    <a:p>
                      <a:pPr algn="ctr"/>
                      <a:r>
                        <a:rPr lang="en-US" sz="1400" dirty="0"/>
                        <a:t>Test</a:t>
                      </a:r>
                    </a:p>
                  </a:txBody>
                  <a:tcPr marL="68580" marR="68580" marT="34290" marB="34290" anchor="ctr">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lang="en-US" sz="1400" dirty="0"/>
                        <a:t>Positive</a:t>
                      </a:r>
                    </a:p>
                  </a:txBody>
                  <a:tcPr marL="68580" marR="68580" marT="34290" marB="34290" anchor="ctr">
                    <a:lnT w="12700" cap="flat" cmpd="sng" algn="ctr">
                      <a:solidFill>
                        <a:schemeClr val="tx1"/>
                      </a:solidFill>
                      <a:prstDash val="solid"/>
                      <a:round/>
                      <a:headEnd type="none" w="med" len="med"/>
                      <a:tailEnd type="none" w="med" len="med"/>
                    </a:lnT>
                    <a:solidFill>
                      <a:schemeClr val="accent6">
                        <a:lumMod val="40000"/>
                        <a:lumOff val="60000"/>
                      </a:schemeClr>
                    </a:solidFill>
                  </a:tcPr>
                </a:tc>
                <a:tc>
                  <a:txBody>
                    <a:bodyPr/>
                    <a:lstStyle/>
                    <a:p>
                      <a:pPr algn="ctr"/>
                      <a:r>
                        <a:rPr lang="en-US" sz="1400" dirty="0"/>
                        <a:t>True Positive </a:t>
                      </a:r>
                    </a:p>
                    <a:p>
                      <a:pPr algn="ctr"/>
                      <a:r>
                        <a:rPr lang="en-US" sz="1400" dirty="0"/>
                        <a:t>(TP)</a:t>
                      </a:r>
                    </a:p>
                  </a:txBody>
                  <a:tcPr marL="68580" marR="68580" marT="34290" marB="34290" anchor="ctr"/>
                </a:tc>
                <a:tc>
                  <a:txBody>
                    <a:bodyPr/>
                    <a:lstStyle/>
                    <a:p>
                      <a:pPr algn="ctr"/>
                      <a:r>
                        <a:rPr lang="en-US" sz="1400" dirty="0"/>
                        <a:t>False Positive </a:t>
                      </a:r>
                    </a:p>
                    <a:p>
                      <a:pPr algn="ctr"/>
                      <a:r>
                        <a:rPr lang="en-US" sz="1400" dirty="0"/>
                        <a:t>(FP)</a:t>
                      </a:r>
                    </a:p>
                  </a:txBody>
                  <a:tcPr marL="68580" marR="68580" marT="34290" marB="34290" anchor="ctr"/>
                </a:tc>
                <a:extLst>
                  <a:ext uri="{0D108BD9-81ED-4DB2-BD59-A6C34878D82A}">
                    <a16:rowId xmlns:a16="http://schemas.microsoft.com/office/drawing/2014/main" val="3713813996"/>
                  </a:ext>
                </a:extLst>
              </a:tr>
              <a:tr h="480060">
                <a:tc vMerge="1">
                  <a:txBody>
                    <a:bodyPr/>
                    <a:lstStyle/>
                    <a:p>
                      <a:endParaRPr lang="en-US" dirty="0"/>
                    </a:p>
                  </a:txBody>
                  <a:tcPr/>
                </a:tc>
                <a:tc>
                  <a:txBody>
                    <a:bodyPr/>
                    <a:lstStyle/>
                    <a:p>
                      <a:pPr algn="ctr"/>
                      <a:r>
                        <a:rPr lang="en-US" sz="1400" dirty="0"/>
                        <a:t>Negative</a:t>
                      </a:r>
                    </a:p>
                  </a:txBody>
                  <a:tcPr marL="68580" marR="68580" marT="34290" marB="34290" anchor="ctr">
                    <a:solidFill>
                      <a:schemeClr val="accent6">
                        <a:lumMod val="40000"/>
                        <a:lumOff val="60000"/>
                      </a:schemeClr>
                    </a:solidFill>
                  </a:tcPr>
                </a:tc>
                <a:tc>
                  <a:txBody>
                    <a:bodyPr/>
                    <a:lstStyle/>
                    <a:p>
                      <a:pPr algn="ctr"/>
                      <a:r>
                        <a:rPr lang="en-US" sz="1400" dirty="0"/>
                        <a:t>False Negative </a:t>
                      </a:r>
                    </a:p>
                    <a:p>
                      <a:pPr algn="ctr"/>
                      <a:r>
                        <a:rPr lang="en-US" sz="1400" dirty="0"/>
                        <a:t>(FN)</a:t>
                      </a:r>
                    </a:p>
                  </a:txBody>
                  <a:tcPr marL="68580" marR="68580" marT="34290" marB="34290" anchor="ctr"/>
                </a:tc>
                <a:tc>
                  <a:txBody>
                    <a:bodyPr/>
                    <a:lstStyle/>
                    <a:p>
                      <a:pPr algn="ctr"/>
                      <a:r>
                        <a:rPr lang="en-US" sz="1400" dirty="0"/>
                        <a:t>True Negative </a:t>
                      </a:r>
                    </a:p>
                    <a:p>
                      <a:pPr algn="ctr"/>
                      <a:r>
                        <a:rPr lang="en-US" sz="1400" dirty="0"/>
                        <a:t>(TN)</a:t>
                      </a:r>
                    </a:p>
                  </a:txBody>
                  <a:tcPr marL="68580" marR="68580" marT="34290" marB="34290" anchor="ctr"/>
                </a:tc>
                <a:extLst>
                  <a:ext uri="{0D108BD9-81ED-4DB2-BD59-A6C34878D82A}">
                    <a16:rowId xmlns:a16="http://schemas.microsoft.com/office/drawing/2014/main" val="209972580"/>
                  </a:ext>
                </a:extLst>
              </a:tr>
            </a:tbl>
          </a:graphicData>
        </a:graphic>
      </p:graphicFrame>
      <p:sp>
        <p:nvSpPr>
          <p:cNvPr id="6" name="TextBox 5">
            <a:extLst>
              <a:ext uri="{FF2B5EF4-FFF2-40B4-BE49-F238E27FC236}">
                <a16:creationId xmlns:a16="http://schemas.microsoft.com/office/drawing/2014/main" id="{0C2766BD-1B58-507A-2FB6-1D8ED1788800}"/>
              </a:ext>
            </a:extLst>
          </p:cNvPr>
          <p:cNvSpPr txBox="1"/>
          <p:nvPr/>
        </p:nvSpPr>
        <p:spPr>
          <a:xfrm>
            <a:off x="4844402" y="3092305"/>
            <a:ext cx="4018942" cy="2308324"/>
          </a:xfrm>
          <a:prstGeom prst="rect">
            <a:avLst/>
          </a:prstGeom>
          <a:noFill/>
        </p:spPr>
        <p:txBody>
          <a:bodyPr wrap="square" rtlCol="0">
            <a:spAutoFit/>
          </a:bodyPr>
          <a:lstStyle/>
          <a:p>
            <a:r>
              <a:rPr lang="en-US" dirty="0"/>
              <a:t>In general,</a:t>
            </a:r>
          </a:p>
          <a:p>
            <a:pPr marL="214313" indent="-214313">
              <a:buFont typeface="Arial" panose="020B0604020202020204" pitchFamily="34" charset="0"/>
              <a:buChar char="•"/>
            </a:pPr>
            <a:r>
              <a:rPr lang="en-US" dirty="0"/>
              <a:t>↑ sensitivity, ↑ false positives, ↓ false negatives</a:t>
            </a:r>
          </a:p>
          <a:p>
            <a:pPr marL="214313" indent="-214313">
              <a:buFont typeface="Arial" panose="020B0604020202020204" pitchFamily="34" charset="0"/>
              <a:buChar char="•"/>
            </a:pPr>
            <a:r>
              <a:rPr lang="en-US" dirty="0"/>
              <a:t>↑ specificity, ↑ false negatives, ↓ false positives</a:t>
            </a:r>
          </a:p>
          <a:p>
            <a:pPr marL="214313" indent="-214313">
              <a:buFont typeface="Arial" panose="020B0604020202020204" pitchFamily="34" charset="0"/>
              <a:buChar char="•"/>
            </a:pPr>
            <a:r>
              <a:rPr lang="en-US" dirty="0"/>
              <a:t>↑ sensitivity,  ↓ specificity and vice versa</a:t>
            </a:r>
          </a:p>
          <a:p>
            <a:pPr marL="214313" indent="-214313">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EF6FB6C-BD29-A80F-AF7B-1C7A36A7F466}"/>
              </a:ext>
            </a:extLst>
          </p:cNvPr>
          <p:cNvSpPr txBox="1"/>
          <p:nvPr/>
        </p:nvSpPr>
        <p:spPr>
          <a:xfrm>
            <a:off x="4814914" y="5076862"/>
            <a:ext cx="4249073" cy="1323439"/>
          </a:xfrm>
          <a:prstGeom prst="rect">
            <a:avLst/>
          </a:prstGeom>
          <a:effectLst>
            <a:softEdge rad="63500"/>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SNOUT: Sensitive test when Negative rules OUT the outcome</a:t>
            </a:r>
          </a:p>
          <a:p>
            <a:endParaRPr lang="en-US" sz="800" dirty="0"/>
          </a:p>
          <a:p>
            <a:r>
              <a:rPr lang="en-US" dirty="0"/>
              <a:t>SPIN: Specific test when Positive rules IN the outcome</a:t>
            </a:r>
          </a:p>
        </p:txBody>
      </p:sp>
      <p:sp>
        <p:nvSpPr>
          <p:cNvPr id="8" name="TextBox 7">
            <a:extLst>
              <a:ext uri="{FF2B5EF4-FFF2-40B4-BE49-F238E27FC236}">
                <a16:creationId xmlns:a16="http://schemas.microsoft.com/office/drawing/2014/main" id="{0B115CAC-D20F-01D3-3798-1D2B957AE70C}"/>
              </a:ext>
            </a:extLst>
          </p:cNvPr>
          <p:cNvSpPr txBox="1"/>
          <p:nvPr/>
        </p:nvSpPr>
        <p:spPr>
          <a:xfrm>
            <a:off x="667673" y="6488668"/>
            <a:ext cx="3904327" cy="369332"/>
          </a:xfrm>
          <a:prstGeom prst="rect">
            <a:avLst/>
          </a:prstGeom>
          <a:noFill/>
        </p:spPr>
        <p:txBody>
          <a:bodyPr wrap="square" rtlCol="0">
            <a:spAutoFit/>
          </a:bodyPr>
          <a:lstStyle/>
          <a:p>
            <a:r>
              <a:rPr lang="en-US" dirty="0"/>
              <a:t>*Depends on prevalence </a:t>
            </a:r>
          </a:p>
        </p:txBody>
      </p:sp>
    </p:spTree>
    <p:extLst>
      <p:ext uri="{BB962C8B-B14F-4D97-AF65-F5344CB8AC3E}">
        <p14:creationId xmlns:p14="http://schemas.microsoft.com/office/powerpoint/2010/main" val="268624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3F6B6-AA36-3961-3C20-AE8E67C18CCC}"/>
            </a:ext>
          </a:extLst>
        </p:cNvPr>
        <p:cNvGrpSpPr/>
        <p:nvPr/>
      </p:nvGrpSpPr>
      <p:grpSpPr>
        <a:xfrm>
          <a:off x="0" y="0"/>
          <a:ext cx="0" cy="0"/>
          <a:chOff x="0" y="0"/>
          <a:chExt cx="0" cy="0"/>
        </a:xfrm>
      </p:grpSpPr>
      <p:sp>
        <p:nvSpPr>
          <p:cNvPr id="17409" name="Title 1">
            <a:extLst>
              <a:ext uri="{FF2B5EF4-FFF2-40B4-BE49-F238E27FC236}">
                <a16:creationId xmlns:a16="http://schemas.microsoft.com/office/drawing/2014/main" id="{ACF6D5C1-B394-CF0A-B9F8-310B3087FB72}"/>
              </a:ext>
            </a:extLst>
          </p:cNvPr>
          <p:cNvSpPr>
            <a:spLocks noGrp="1"/>
          </p:cNvSpPr>
          <p:nvPr>
            <p:ph type="title"/>
          </p:nvPr>
        </p:nvSpPr>
        <p:spPr/>
        <p:txBody>
          <a:bodyPr>
            <a:normAutofit/>
          </a:bodyPr>
          <a:lstStyle/>
          <a:p>
            <a:pPr eaLnBrk="1" hangingPunct="1">
              <a:defRPr/>
            </a:pPr>
            <a:r>
              <a:rPr lang="en-US" dirty="0">
                <a:latin typeface="Arial Rounded MT Bold" charset="0"/>
                <a:ea typeface="ＭＳ Ｐゴシック" charset="0"/>
              </a:rPr>
              <a:t>A Brief History</a:t>
            </a:r>
          </a:p>
        </p:txBody>
      </p:sp>
      <p:sp>
        <p:nvSpPr>
          <p:cNvPr id="3" name="Freeform 2">
            <a:extLst>
              <a:ext uri="{FF2B5EF4-FFF2-40B4-BE49-F238E27FC236}">
                <a16:creationId xmlns:a16="http://schemas.microsoft.com/office/drawing/2014/main" id="{8BEB5B54-BF66-5B8F-50CA-99A1FC3ECEA9}"/>
              </a:ext>
            </a:extLst>
          </p:cNvPr>
          <p:cNvSpPr/>
          <p:nvPr/>
        </p:nvSpPr>
        <p:spPr>
          <a:xfrm rot="17872958">
            <a:off x="2113456" y="3440528"/>
            <a:ext cx="2262146" cy="1447773"/>
          </a:xfrm>
          <a:custGeom>
            <a:avLst/>
            <a:gdLst/>
            <a:ahLst/>
            <a:cxnLst/>
            <a:rect l="l" t="t" r="r" b="b"/>
            <a:pathLst>
              <a:path w="4856525" h="3108176">
                <a:moveTo>
                  <a:pt x="0" y="0"/>
                </a:moveTo>
                <a:lnTo>
                  <a:pt x="4856525" y="0"/>
                </a:lnTo>
                <a:lnTo>
                  <a:pt x="4856525" y="3108177"/>
                </a:lnTo>
                <a:lnTo>
                  <a:pt x="0" y="3108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2">
            <a:extLst>
              <a:ext uri="{FF2B5EF4-FFF2-40B4-BE49-F238E27FC236}">
                <a16:creationId xmlns:a16="http://schemas.microsoft.com/office/drawing/2014/main" id="{644AE2B5-5157-44C0-1371-0E64D21ACE07}"/>
              </a:ext>
            </a:extLst>
          </p:cNvPr>
          <p:cNvSpPr/>
          <p:nvPr/>
        </p:nvSpPr>
        <p:spPr>
          <a:xfrm>
            <a:off x="1700544" y="2001389"/>
            <a:ext cx="2262146" cy="1447773"/>
          </a:xfrm>
          <a:custGeom>
            <a:avLst/>
            <a:gdLst/>
            <a:ahLst/>
            <a:cxnLst/>
            <a:rect l="l" t="t" r="r" b="b"/>
            <a:pathLst>
              <a:path w="4856525" h="3108176">
                <a:moveTo>
                  <a:pt x="0" y="0"/>
                </a:moveTo>
                <a:lnTo>
                  <a:pt x="4856525" y="0"/>
                </a:lnTo>
                <a:lnTo>
                  <a:pt x="4856525" y="3108177"/>
                </a:lnTo>
                <a:lnTo>
                  <a:pt x="0" y="3108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4">
            <a:extLst>
              <a:ext uri="{FF2B5EF4-FFF2-40B4-BE49-F238E27FC236}">
                <a16:creationId xmlns:a16="http://schemas.microsoft.com/office/drawing/2014/main" id="{3FCE6B27-4178-3464-F164-55508F2D148C}"/>
              </a:ext>
            </a:extLst>
          </p:cNvPr>
          <p:cNvSpPr/>
          <p:nvPr/>
        </p:nvSpPr>
        <p:spPr>
          <a:xfrm flipH="1">
            <a:off x="3685548" y="1905665"/>
            <a:ext cx="1575703" cy="1639223"/>
          </a:xfrm>
          <a:custGeom>
            <a:avLst/>
            <a:gdLst/>
            <a:ahLst/>
            <a:cxnLst/>
            <a:rect l="l" t="t" r="r" b="b"/>
            <a:pathLst>
              <a:path w="3382823" h="3519191">
                <a:moveTo>
                  <a:pt x="3382822" y="0"/>
                </a:moveTo>
                <a:lnTo>
                  <a:pt x="0" y="0"/>
                </a:lnTo>
                <a:lnTo>
                  <a:pt x="0" y="3519191"/>
                </a:lnTo>
                <a:lnTo>
                  <a:pt x="3382822" y="3519191"/>
                </a:lnTo>
                <a:lnTo>
                  <a:pt x="3382822" y="0"/>
                </a:lnTo>
                <a:close/>
              </a:path>
            </a:pathLst>
          </a:custGeom>
          <a:blipFill>
            <a:blip r:embed="rId4"/>
            <a:stretch>
              <a:fillRect/>
            </a:stretch>
          </a:blipFill>
        </p:spPr>
        <p:txBody>
          <a:bodyPr/>
          <a:lstStyle/>
          <a:p>
            <a:endParaRPr lang="en-US"/>
          </a:p>
        </p:txBody>
      </p:sp>
      <p:sp>
        <p:nvSpPr>
          <p:cNvPr id="6" name="Freeform 6">
            <a:extLst>
              <a:ext uri="{FF2B5EF4-FFF2-40B4-BE49-F238E27FC236}">
                <a16:creationId xmlns:a16="http://schemas.microsoft.com/office/drawing/2014/main" id="{6A3FFE29-F5B6-3E40-54A3-AFD027B0CA9E}"/>
              </a:ext>
            </a:extLst>
          </p:cNvPr>
          <p:cNvSpPr/>
          <p:nvPr/>
        </p:nvSpPr>
        <p:spPr>
          <a:xfrm>
            <a:off x="793458" y="1676400"/>
            <a:ext cx="1436792" cy="1431404"/>
          </a:xfrm>
          <a:custGeom>
            <a:avLst/>
            <a:gdLst/>
            <a:ahLst/>
            <a:cxnLst/>
            <a:rect l="l" t="t" r="r" b="b"/>
            <a:pathLst>
              <a:path w="3084598" h="3073031">
                <a:moveTo>
                  <a:pt x="0" y="0"/>
                </a:moveTo>
                <a:lnTo>
                  <a:pt x="3084598" y="0"/>
                </a:lnTo>
                <a:lnTo>
                  <a:pt x="3084598" y="3073032"/>
                </a:lnTo>
                <a:lnTo>
                  <a:pt x="0" y="3073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3">
            <a:extLst>
              <a:ext uri="{FF2B5EF4-FFF2-40B4-BE49-F238E27FC236}">
                <a16:creationId xmlns:a16="http://schemas.microsoft.com/office/drawing/2014/main" id="{C3CA6A19-0727-A57A-B22A-375406C90F7A}"/>
              </a:ext>
            </a:extLst>
          </p:cNvPr>
          <p:cNvSpPr/>
          <p:nvPr/>
        </p:nvSpPr>
        <p:spPr>
          <a:xfrm rot="2207129" flipH="1">
            <a:off x="2597954" y="4584967"/>
            <a:ext cx="1742427" cy="1733684"/>
          </a:xfrm>
          <a:custGeom>
            <a:avLst/>
            <a:gdLst/>
            <a:ahLst/>
            <a:cxnLst/>
            <a:rect l="l" t="t" r="r" b="b"/>
            <a:pathLst>
              <a:path w="3592996" h="3592996">
                <a:moveTo>
                  <a:pt x="3592996" y="0"/>
                </a:moveTo>
                <a:lnTo>
                  <a:pt x="0" y="0"/>
                </a:lnTo>
                <a:lnTo>
                  <a:pt x="0" y="3592995"/>
                </a:lnTo>
                <a:lnTo>
                  <a:pt x="3592996" y="3592995"/>
                </a:lnTo>
                <a:lnTo>
                  <a:pt x="359299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7">
            <a:extLst>
              <a:ext uri="{FF2B5EF4-FFF2-40B4-BE49-F238E27FC236}">
                <a16:creationId xmlns:a16="http://schemas.microsoft.com/office/drawing/2014/main" id="{F5BC5501-7574-4054-BAA2-2D9E990A8DF5}"/>
              </a:ext>
            </a:extLst>
          </p:cNvPr>
          <p:cNvSpPr/>
          <p:nvPr/>
        </p:nvSpPr>
        <p:spPr>
          <a:xfrm>
            <a:off x="940996" y="4235869"/>
            <a:ext cx="1660015" cy="1585314"/>
          </a:xfrm>
          <a:custGeom>
            <a:avLst/>
            <a:gdLst/>
            <a:ahLst/>
            <a:cxnLst/>
            <a:rect l="l" t="t" r="r" b="b"/>
            <a:pathLst>
              <a:path w="3563829" h="3403457">
                <a:moveTo>
                  <a:pt x="0" y="0"/>
                </a:moveTo>
                <a:lnTo>
                  <a:pt x="3563830" y="0"/>
                </a:lnTo>
                <a:lnTo>
                  <a:pt x="3563830" y="3403457"/>
                </a:lnTo>
                <a:lnTo>
                  <a:pt x="0" y="34034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10">
            <a:extLst>
              <a:ext uri="{FF2B5EF4-FFF2-40B4-BE49-F238E27FC236}">
                <a16:creationId xmlns:a16="http://schemas.microsoft.com/office/drawing/2014/main" id="{34211A05-F0F3-55B8-6715-87D55794E656}"/>
              </a:ext>
            </a:extLst>
          </p:cNvPr>
          <p:cNvSpPr/>
          <p:nvPr/>
        </p:nvSpPr>
        <p:spPr>
          <a:xfrm>
            <a:off x="6247797" y="1952918"/>
            <a:ext cx="2296615" cy="2125603"/>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Oval 9">
            <a:extLst>
              <a:ext uri="{FF2B5EF4-FFF2-40B4-BE49-F238E27FC236}">
                <a16:creationId xmlns:a16="http://schemas.microsoft.com/office/drawing/2014/main" id="{05D49B25-838E-4416-C6B6-16A57ECF18B3}"/>
              </a:ext>
            </a:extLst>
          </p:cNvPr>
          <p:cNvSpPr/>
          <p:nvPr/>
        </p:nvSpPr>
        <p:spPr>
          <a:xfrm>
            <a:off x="6852861" y="2367006"/>
            <a:ext cx="1167088" cy="1600200"/>
          </a:xfrm>
          <a:prstGeom prst="ellips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174ED99-0538-493D-962D-52FA037D92FF}"/>
              </a:ext>
            </a:extLst>
          </p:cNvPr>
          <p:cNvSpPr/>
          <p:nvPr/>
        </p:nvSpPr>
        <p:spPr>
          <a:xfrm>
            <a:off x="6244779" y="3648390"/>
            <a:ext cx="2455601" cy="430132"/>
          </a:xfrm>
          <a:prstGeom prst="round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8">
            <a:extLst>
              <a:ext uri="{FF2B5EF4-FFF2-40B4-BE49-F238E27FC236}">
                <a16:creationId xmlns:a16="http://schemas.microsoft.com/office/drawing/2014/main" id="{08505E63-4D00-E800-B267-23EE81D186E8}"/>
              </a:ext>
            </a:extLst>
          </p:cNvPr>
          <p:cNvSpPr/>
          <p:nvPr/>
        </p:nvSpPr>
        <p:spPr>
          <a:xfrm rot="18526412">
            <a:off x="5081998" y="3626979"/>
            <a:ext cx="2262146" cy="1447773"/>
          </a:xfrm>
          <a:custGeom>
            <a:avLst/>
            <a:gdLst/>
            <a:ahLst/>
            <a:cxnLst/>
            <a:rect l="l" t="t" r="r" b="b"/>
            <a:pathLst>
              <a:path w="4856525" h="3108176">
                <a:moveTo>
                  <a:pt x="0" y="0"/>
                </a:moveTo>
                <a:lnTo>
                  <a:pt x="4856525" y="0"/>
                </a:lnTo>
                <a:lnTo>
                  <a:pt x="4856525" y="3108176"/>
                </a:lnTo>
                <a:lnTo>
                  <a:pt x="0" y="3108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3" name="Graphic 12" descr="Artificial Intelligence with solid fill">
            <a:extLst>
              <a:ext uri="{FF2B5EF4-FFF2-40B4-BE49-F238E27FC236}">
                <a16:creationId xmlns:a16="http://schemas.microsoft.com/office/drawing/2014/main" id="{8B934BA7-BD7B-B650-DAD7-909B375D50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731" y="2176855"/>
            <a:ext cx="1916654" cy="1916654"/>
          </a:xfrm>
          <a:prstGeom prst="rect">
            <a:avLst/>
          </a:prstGeom>
        </p:spPr>
      </p:pic>
      <p:sp>
        <p:nvSpPr>
          <p:cNvPr id="14" name="Freeform 9">
            <a:extLst>
              <a:ext uri="{FF2B5EF4-FFF2-40B4-BE49-F238E27FC236}">
                <a16:creationId xmlns:a16="http://schemas.microsoft.com/office/drawing/2014/main" id="{28C1F650-7DDE-BF3B-A76E-93ED43FD3325}"/>
              </a:ext>
            </a:extLst>
          </p:cNvPr>
          <p:cNvSpPr/>
          <p:nvPr/>
        </p:nvSpPr>
        <p:spPr>
          <a:xfrm>
            <a:off x="3952620" y="3983765"/>
            <a:ext cx="1550947" cy="1619787"/>
          </a:xfrm>
          <a:custGeom>
            <a:avLst/>
            <a:gdLst/>
            <a:ahLst/>
            <a:cxnLst/>
            <a:rect l="l" t="t" r="r" b="b"/>
            <a:pathLst>
              <a:path w="3329675" h="3477467">
                <a:moveTo>
                  <a:pt x="0" y="0"/>
                </a:moveTo>
                <a:lnTo>
                  <a:pt x="3329675" y="0"/>
                </a:lnTo>
                <a:lnTo>
                  <a:pt x="3329675" y="3477467"/>
                </a:lnTo>
                <a:lnTo>
                  <a:pt x="0" y="347746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Tree>
    <p:extLst>
      <p:ext uri="{BB962C8B-B14F-4D97-AF65-F5344CB8AC3E}">
        <p14:creationId xmlns:p14="http://schemas.microsoft.com/office/powerpoint/2010/main" val="332985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181BF-0650-980E-46E9-10B2808EA9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4109E-0F09-310E-20F4-4560CC87D9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40</a:t>
            </a:fld>
            <a:endParaRPr lang="en"/>
          </a:p>
        </p:txBody>
      </p:sp>
      <p:sp>
        <p:nvSpPr>
          <p:cNvPr id="3" name="Title 2">
            <a:extLst>
              <a:ext uri="{FF2B5EF4-FFF2-40B4-BE49-F238E27FC236}">
                <a16:creationId xmlns:a16="http://schemas.microsoft.com/office/drawing/2014/main" id="{A128485A-43A4-7AD1-3F40-FF27C5C5B846}"/>
              </a:ext>
            </a:extLst>
          </p:cNvPr>
          <p:cNvSpPr>
            <a:spLocks noGrp="1"/>
          </p:cNvSpPr>
          <p:nvPr>
            <p:ph type="title"/>
          </p:nvPr>
        </p:nvSpPr>
        <p:spPr/>
        <p:txBody>
          <a:bodyPr/>
          <a:lstStyle/>
          <a:p>
            <a:r>
              <a:rPr lang="en-US" dirty="0"/>
              <a:t>Diagnostic Accuracy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BE9F2F9-9BDA-FFB4-E5E3-2D6D4EDF2306}"/>
                  </a:ext>
                </a:extLst>
              </p:cNvPr>
              <p:cNvSpPr>
                <a:spLocks noGrp="1"/>
              </p:cNvSpPr>
              <p:nvPr>
                <p:ph type="body" idx="1"/>
              </p:nvPr>
            </p:nvSpPr>
            <p:spPr/>
            <p:txBody>
              <a:bodyPr/>
              <a:lstStyle/>
              <a:p>
                <a:pPr marL="76200" indent="0">
                  <a:spcAft>
                    <a:spcPts val="1200"/>
                  </a:spcAft>
                  <a:buNone/>
                </a:pPr>
                <a:r>
                  <a:rPr lang="en-US" sz="1400" dirty="0"/>
                  <a:t>Positive Likelihood Ratio: </a:t>
                </a:r>
                <a14:m>
                  <m:oMath xmlns:m="http://schemas.openxmlformats.org/officeDocument/2006/math">
                    <m:r>
                      <a:rPr lang="en-US" sz="1400" b="0" i="1" smtClean="0">
                        <a:latin typeface="Cambria Math" panose="02040503050406030204" pitchFamily="18" charset="0"/>
                      </a:rPr>
                      <m:t>𝑆𝑒𝑛𝑠𝑖𝑡𝑖𝑣𝑖𝑡𝑦</m:t>
                    </m:r>
                    <m:r>
                      <a:rPr lang="en-US" sz="1400" b="0" i="1" smtClean="0">
                        <a:latin typeface="Cambria Math" panose="02040503050406030204" pitchFamily="18" charset="0"/>
                      </a:rPr>
                      <m:t>/(100−</m:t>
                    </m:r>
                    <m:r>
                      <a:rPr lang="en-US" sz="1400" b="0" i="1" smtClean="0">
                        <a:latin typeface="Cambria Math" panose="02040503050406030204" pitchFamily="18" charset="0"/>
                      </a:rPr>
                      <m:t>𝑆𝑝𝑒𝑐𝑖𝑓𝑖𝑐𝑖𝑡𝑦</m:t>
                    </m:r>
                    <m:r>
                      <a:rPr lang="en-US" sz="1400" b="0" i="1" smtClean="0">
                        <a:latin typeface="Cambria Math" panose="02040503050406030204" pitchFamily="18" charset="0"/>
                      </a:rPr>
                      <m:t>)</m:t>
                    </m:r>
                  </m:oMath>
                </a14:m>
                <a:endParaRPr lang="en-US" sz="1400" dirty="0"/>
              </a:p>
              <a:p>
                <a:pPr lvl="1">
                  <a:spcBef>
                    <a:spcPts val="0"/>
                  </a:spcBef>
                  <a:buFont typeface="Arial" panose="020B0604020202020204" pitchFamily="34" charset="0"/>
                  <a:buChar char="•"/>
                </a:pPr>
                <a:r>
                  <a:rPr lang="en-US" sz="1400" dirty="0"/>
                  <a:t>Probability of having a positive test in a diseased patient/probability of having a positive test in a non-diseased patient</a:t>
                </a:r>
              </a:p>
              <a:p>
                <a:pPr marL="76200" indent="0">
                  <a:spcAft>
                    <a:spcPts val="1200"/>
                  </a:spcAft>
                  <a:buNone/>
                </a:pPr>
                <a:r>
                  <a:rPr lang="en-US" sz="1400" dirty="0"/>
                  <a:t>Negative Likelihood Ratio: </a:t>
                </a:r>
                <a14:m>
                  <m:oMath xmlns:m="http://schemas.openxmlformats.org/officeDocument/2006/math">
                    <m:r>
                      <a:rPr lang="en-US" sz="1400" b="0" i="0" smtClean="0">
                        <a:latin typeface="Cambria Math" panose="02040503050406030204" pitchFamily="18" charset="0"/>
                      </a:rPr>
                      <m:t>(100 −</m:t>
                    </m:r>
                    <m:r>
                      <a:rPr lang="en-US" sz="1400" b="0" i="1" smtClean="0">
                        <a:latin typeface="Cambria Math" panose="02040503050406030204" pitchFamily="18" charset="0"/>
                      </a:rPr>
                      <m:t>𝑆𝑒𝑛𝑠𝑖𝑡𝑖𝑣𝑖𝑡𝑦</m:t>
                    </m:r>
                    <m:r>
                      <a:rPr lang="en-US" sz="1400" b="0" i="1" smtClean="0">
                        <a:latin typeface="Cambria Math" panose="02040503050406030204" pitchFamily="18" charset="0"/>
                      </a:rPr>
                      <m:t>)/</m:t>
                    </m:r>
                    <m:r>
                      <a:rPr lang="en-US" sz="1400" b="0" i="1" smtClean="0">
                        <a:latin typeface="Cambria Math" panose="02040503050406030204" pitchFamily="18" charset="0"/>
                      </a:rPr>
                      <m:t>𝑆𝑝𝑒𝑐𝑖𝑓𝑖𝑐𝑖𝑡𝑦</m:t>
                    </m:r>
                  </m:oMath>
                </a14:m>
                <a:endParaRPr lang="en-US" sz="1400" dirty="0"/>
              </a:p>
              <a:p>
                <a:pPr lvl="1">
                  <a:spcBef>
                    <a:spcPts val="0"/>
                  </a:spcBef>
                  <a:buFont typeface="Arial" panose="020B0604020202020204" pitchFamily="34" charset="0"/>
                  <a:buChar char="•"/>
                </a:pPr>
                <a:r>
                  <a:rPr lang="en-US" sz="1400" dirty="0"/>
                  <a:t>Probability of having a negative test in a diseased patient/probability of having a negative test in a non-diseased patient</a:t>
                </a:r>
              </a:p>
              <a:p>
                <a:pPr marL="76200" indent="0">
                  <a:spcBef>
                    <a:spcPts val="0"/>
                  </a:spcBef>
                  <a:buNone/>
                </a:pPr>
                <a:endParaRPr lang="en-US" sz="1400" dirty="0"/>
              </a:p>
              <a:p>
                <a:pPr marL="76200" indent="0">
                  <a:buNone/>
                </a:pPr>
                <a:endParaRPr lang="en-US" sz="1400" dirty="0"/>
              </a:p>
              <a:p>
                <a:pPr marL="76200" indent="0">
                  <a:buNone/>
                </a:pPr>
                <a:endParaRPr lang="en-US" sz="1400" dirty="0"/>
              </a:p>
            </p:txBody>
          </p:sp>
        </mc:Choice>
        <mc:Fallback xmlns="">
          <p:sp>
            <p:nvSpPr>
              <p:cNvPr id="4" name="Text Placeholder 3">
                <a:extLst>
                  <a:ext uri="{FF2B5EF4-FFF2-40B4-BE49-F238E27FC236}">
                    <a16:creationId xmlns:a16="http://schemas.microsoft.com/office/drawing/2014/main" id="{6BE9F2F9-9BDA-FFB4-E5E3-2D6D4EDF2306}"/>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A8E309E8-7D3A-AEB5-F9D9-490775E40A2C}"/>
              </a:ext>
            </a:extLst>
          </p:cNvPr>
          <p:cNvGraphicFramePr>
            <a:graphicFrameLocks noGrp="1"/>
          </p:cNvGraphicFramePr>
          <p:nvPr>
            <p:extLst>
              <p:ext uri="{D42A27DB-BD31-4B8C-83A1-F6EECF244321}">
                <p14:modId xmlns:p14="http://schemas.microsoft.com/office/powerpoint/2010/main" val="3482896551"/>
              </p:ext>
            </p:extLst>
          </p:nvPr>
        </p:nvGraphicFramePr>
        <p:xfrm>
          <a:off x="1057137" y="3158818"/>
          <a:ext cx="3539292" cy="3347471"/>
        </p:xfrm>
        <a:graphic>
          <a:graphicData uri="http://schemas.openxmlformats.org/drawingml/2006/table">
            <a:tbl>
              <a:tblPr/>
              <a:tblGrid>
                <a:gridCol w="1461714">
                  <a:extLst>
                    <a:ext uri="{9D8B030D-6E8A-4147-A177-3AD203B41FA5}">
                      <a16:colId xmlns:a16="http://schemas.microsoft.com/office/drawing/2014/main" val="489270424"/>
                    </a:ext>
                  </a:extLst>
                </a:gridCol>
                <a:gridCol w="2077578">
                  <a:extLst>
                    <a:ext uri="{9D8B030D-6E8A-4147-A177-3AD203B41FA5}">
                      <a16:colId xmlns:a16="http://schemas.microsoft.com/office/drawing/2014/main" val="102086252"/>
                    </a:ext>
                  </a:extLst>
                </a:gridCol>
              </a:tblGrid>
              <a:tr h="522863">
                <a:tc>
                  <a:txBody>
                    <a:bodyPr/>
                    <a:lstStyle/>
                    <a:p>
                      <a:pPr algn="ctr" fontAlgn="ctr"/>
                      <a:r>
                        <a:rPr lang="en-US" sz="1500" b="1">
                          <a:effectLst/>
                        </a:rPr>
                        <a:t>Likelihood ratio</a:t>
                      </a:r>
                      <a:endParaRPr lang="en-US" sz="1500">
                        <a:effectLst/>
                      </a:endParaRP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b="1" dirty="0">
                          <a:effectLst/>
                        </a:rPr>
                        <a:t>Change in likelihood of outcome after test</a:t>
                      </a:r>
                      <a:endParaRPr lang="en-US" sz="1500" dirty="0">
                        <a:effectLst/>
                      </a:endParaRP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1532974542"/>
                  </a:ext>
                </a:extLst>
              </a:tr>
              <a:tr h="312079">
                <a:tc>
                  <a:txBody>
                    <a:bodyPr/>
                    <a:lstStyle/>
                    <a:p>
                      <a:pPr algn="ctr" fontAlgn="ctr"/>
                      <a:r>
                        <a:rPr lang="en-US" sz="1500">
                          <a:effectLst/>
                        </a:rPr>
                        <a:t>&gt;10</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dirty="0">
                          <a:effectLst/>
                        </a:rPr>
                        <a:t>Large increase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3213296885"/>
                  </a:ext>
                </a:extLst>
              </a:tr>
              <a:tr h="312079">
                <a:tc>
                  <a:txBody>
                    <a:bodyPr/>
                    <a:lstStyle/>
                    <a:p>
                      <a:pPr algn="ctr" fontAlgn="ctr"/>
                      <a:r>
                        <a:rPr lang="en-US" sz="1500">
                          <a:effectLst/>
                        </a:rPr>
                        <a:t>5 - 10</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Moderate increase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3167578448"/>
                  </a:ext>
                </a:extLst>
              </a:tr>
              <a:tr h="312079">
                <a:tc>
                  <a:txBody>
                    <a:bodyPr/>
                    <a:lstStyle/>
                    <a:p>
                      <a:pPr algn="ctr" fontAlgn="ctr"/>
                      <a:r>
                        <a:rPr lang="en-US" sz="1500">
                          <a:effectLst/>
                        </a:rPr>
                        <a:t>2 – 5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Small increase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3290729543"/>
                  </a:ext>
                </a:extLst>
              </a:tr>
              <a:tr h="312079">
                <a:tc>
                  <a:txBody>
                    <a:bodyPr/>
                    <a:lstStyle/>
                    <a:p>
                      <a:pPr algn="ctr" fontAlgn="ctr"/>
                      <a:r>
                        <a:rPr lang="en-US" sz="1500">
                          <a:effectLst/>
                        </a:rPr>
                        <a:t>1 – 2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Minimal increase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2754309472"/>
                  </a:ext>
                </a:extLst>
              </a:tr>
              <a:tr h="312079">
                <a:tc>
                  <a:txBody>
                    <a:bodyPr/>
                    <a:lstStyle/>
                    <a:p>
                      <a:pPr algn="ctr" fontAlgn="ctr"/>
                      <a:r>
                        <a:rPr lang="en-US" sz="1500">
                          <a:effectLst/>
                        </a:rPr>
                        <a:t>1</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No change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2983138224"/>
                  </a:ext>
                </a:extLst>
              </a:tr>
              <a:tr h="312079">
                <a:tc>
                  <a:txBody>
                    <a:bodyPr/>
                    <a:lstStyle/>
                    <a:p>
                      <a:pPr algn="ctr" fontAlgn="ctr"/>
                      <a:r>
                        <a:rPr lang="en-US" sz="1500">
                          <a:effectLst/>
                        </a:rPr>
                        <a:t>0.5 – 1.0</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a:effectLst/>
                        </a:rPr>
                        <a:t>Minimal decrease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408174567"/>
                  </a:ext>
                </a:extLst>
              </a:tr>
              <a:tr h="312079">
                <a:tc>
                  <a:txBody>
                    <a:bodyPr/>
                    <a:lstStyle/>
                    <a:p>
                      <a:pPr algn="ctr" fontAlgn="ctr"/>
                      <a:r>
                        <a:rPr lang="en-US" sz="1500">
                          <a:effectLst/>
                        </a:rPr>
                        <a:t>0.2 – 0.5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dirty="0">
                          <a:effectLst/>
                        </a:rPr>
                        <a:t>Small decrease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507787767"/>
                  </a:ext>
                </a:extLst>
              </a:tr>
              <a:tr h="312079">
                <a:tc>
                  <a:txBody>
                    <a:bodyPr/>
                    <a:lstStyle/>
                    <a:p>
                      <a:pPr algn="ctr" fontAlgn="ctr"/>
                      <a:r>
                        <a:rPr lang="en-US" sz="1500">
                          <a:effectLst/>
                        </a:rPr>
                        <a:t>0.1  - 0.2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dirty="0">
                          <a:effectLst/>
                        </a:rPr>
                        <a:t>Moderate decrease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958077275"/>
                  </a:ext>
                </a:extLst>
              </a:tr>
              <a:tr h="312079">
                <a:tc>
                  <a:txBody>
                    <a:bodyPr/>
                    <a:lstStyle/>
                    <a:p>
                      <a:pPr algn="ctr" fontAlgn="ctr"/>
                      <a:r>
                        <a:rPr lang="en-US" sz="1500">
                          <a:effectLst/>
                        </a:rPr>
                        <a:t>&lt;0.1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tc>
                  <a:txBody>
                    <a:bodyPr/>
                    <a:lstStyle/>
                    <a:p>
                      <a:pPr algn="ctr" fontAlgn="ctr"/>
                      <a:r>
                        <a:rPr lang="en-US" sz="1500" dirty="0">
                          <a:effectLst/>
                        </a:rPr>
                        <a:t>Large decrease </a:t>
                      </a:r>
                    </a:p>
                  </a:txBody>
                  <a:tcPr marL="40780" marR="40780" marT="40780" marB="40780" anchor="ctr">
                    <a:lnL w="19050" cap="flat" cmpd="sng" algn="ctr">
                      <a:solidFill>
                        <a:srgbClr val="323131"/>
                      </a:solidFill>
                      <a:prstDash val="solid"/>
                      <a:round/>
                      <a:headEnd type="none" w="med" len="med"/>
                      <a:tailEnd type="none" w="med" len="med"/>
                    </a:lnL>
                    <a:lnR w="19050" cap="flat" cmpd="sng" algn="ctr">
                      <a:solidFill>
                        <a:srgbClr val="323131"/>
                      </a:solidFill>
                      <a:prstDash val="solid"/>
                      <a:round/>
                      <a:headEnd type="none" w="med" len="med"/>
                      <a:tailEnd type="none" w="med" len="med"/>
                    </a:lnR>
                    <a:lnT w="19050" cap="flat" cmpd="sng" algn="ctr">
                      <a:solidFill>
                        <a:srgbClr val="323131"/>
                      </a:solidFill>
                      <a:prstDash val="solid"/>
                      <a:round/>
                      <a:headEnd type="none" w="med" len="med"/>
                      <a:tailEnd type="none" w="med" len="med"/>
                    </a:lnT>
                    <a:lnB w="19050" cap="flat" cmpd="sng" algn="ctr">
                      <a:solidFill>
                        <a:srgbClr val="323131"/>
                      </a:solidFill>
                      <a:prstDash val="solid"/>
                      <a:round/>
                      <a:headEnd type="none" w="med" len="med"/>
                      <a:tailEnd type="none" w="med" len="med"/>
                    </a:lnB>
                    <a:solidFill>
                      <a:srgbClr val="F5F5F5"/>
                    </a:solidFill>
                  </a:tcPr>
                </a:tc>
                <a:extLst>
                  <a:ext uri="{0D108BD9-81ED-4DB2-BD59-A6C34878D82A}">
                    <a16:rowId xmlns:a16="http://schemas.microsoft.com/office/drawing/2014/main" val="2247308214"/>
                  </a:ext>
                </a:extLst>
              </a:tr>
            </a:tbl>
          </a:graphicData>
        </a:graphic>
      </p:graphicFrame>
      <p:grpSp>
        <p:nvGrpSpPr>
          <p:cNvPr id="11" name="Group 10">
            <a:extLst>
              <a:ext uri="{FF2B5EF4-FFF2-40B4-BE49-F238E27FC236}">
                <a16:creationId xmlns:a16="http://schemas.microsoft.com/office/drawing/2014/main" id="{A1DAB549-5502-5AA1-DBAA-9EB95D701372}"/>
              </a:ext>
            </a:extLst>
          </p:cNvPr>
          <p:cNvGrpSpPr/>
          <p:nvPr/>
        </p:nvGrpSpPr>
        <p:grpSpPr>
          <a:xfrm>
            <a:off x="5185609" y="3094620"/>
            <a:ext cx="2791486" cy="3591930"/>
            <a:chOff x="6962114" y="1013988"/>
            <a:chExt cx="3999369" cy="5625942"/>
          </a:xfrm>
        </p:grpSpPr>
        <p:pic>
          <p:nvPicPr>
            <p:cNvPr id="6" name="Picture 2" descr="Likelihood ratio nomogram for easy calculation of pre-test and... |  Download Scientific Diagram">
              <a:extLst>
                <a:ext uri="{FF2B5EF4-FFF2-40B4-BE49-F238E27FC236}">
                  <a16:creationId xmlns:a16="http://schemas.microsoft.com/office/drawing/2014/main" id="{E02A4ACE-CCA3-739D-4002-CF7053A54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114" y="1013988"/>
              <a:ext cx="3999369" cy="56259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919F5145-BC83-83C5-65B2-A9B78AC6BABD}"/>
                </a:ext>
              </a:extLst>
            </p:cNvPr>
            <p:cNvCxnSpPr>
              <a:cxnSpLocks/>
            </p:cNvCxnSpPr>
            <p:nvPr/>
          </p:nvCxnSpPr>
          <p:spPr>
            <a:xfrm flipV="1">
              <a:off x="8157172" y="2815628"/>
              <a:ext cx="1656784" cy="108641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A0FE02F-9EC7-2FB2-1C58-8CE808D0145D}"/>
                </a:ext>
              </a:extLst>
            </p:cNvPr>
            <p:cNvSpPr/>
            <p:nvPr/>
          </p:nvSpPr>
          <p:spPr>
            <a:xfrm>
              <a:off x="8080217" y="3834143"/>
              <a:ext cx="153909" cy="1358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4865DE-2F67-C886-6D8A-C38EF1813143}"/>
                </a:ext>
              </a:extLst>
            </p:cNvPr>
            <p:cNvSpPr/>
            <p:nvPr/>
          </p:nvSpPr>
          <p:spPr>
            <a:xfrm>
              <a:off x="8908609" y="3317973"/>
              <a:ext cx="153909" cy="1358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60B1AA-0DDB-BC73-616C-DC7E7EEE863B}"/>
                </a:ext>
              </a:extLst>
            </p:cNvPr>
            <p:cNvSpPr/>
            <p:nvPr/>
          </p:nvSpPr>
          <p:spPr>
            <a:xfrm>
              <a:off x="9737001" y="2755784"/>
              <a:ext cx="153909" cy="1358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168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21439-E565-2034-6238-65D9A8EB549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719C36-2685-A192-5A81-E31F866073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41</a:t>
            </a:fld>
            <a:endParaRPr lang="en"/>
          </a:p>
        </p:txBody>
      </p:sp>
      <p:sp>
        <p:nvSpPr>
          <p:cNvPr id="3" name="Title 2">
            <a:extLst>
              <a:ext uri="{FF2B5EF4-FFF2-40B4-BE49-F238E27FC236}">
                <a16:creationId xmlns:a16="http://schemas.microsoft.com/office/drawing/2014/main" id="{82CC5211-7C36-0BAE-B598-CA7D16CE3B4E}"/>
              </a:ext>
            </a:extLst>
          </p:cNvPr>
          <p:cNvSpPr>
            <a:spLocks noGrp="1"/>
          </p:cNvSpPr>
          <p:nvPr>
            <p:ph type="title"/>
          </p:nvPr>
        </p:nvSpPr>
        <p:spPr/>
        <p:txBody>
          <a:bodyPr/>
          <a:lstStyle/>
          <a:p>
            <a:r>
              <a:rPr lang="en-US" dirty="0"/>
              <a:t>Overall Model Performance </a:t>
            </a:r>
          </a:p>
        </p:txBody>
      </p:sp>
      <p:sp>
        <p:nvSpPr>
          <p:cNvPr id="4" name="Text Placeholder 3">
            <a:extLst>
              <a:ext uri="{FF2B5EF4-FFF2-40B4-BE49-F238E27FC236}">
                <a16:creationId xmlns:a16="http://schemas.microsoft.com/office/drawing/2014/main" id="{15349DFC-E1DC-DCD1-9E7D-F77359E50AB2}"/>
              </a:ext>
            </a:extLst>
          </p:cNvPr>
          <p:cNvSpPr>
            <a:spLocks noGrp="1"/>
          </p:cNvSpPr>
          <p:nvPr>
            <p:ph type="body" idx="1"/>
          </p:nvPr>
        </p:nvSpPr>
        <p:spPr>
          <a:xfrm>
            <a:off x="457199" y="1173162"/>
            <a:ext cx="8369993" cy="5075239"/>
          </a:xfrm>
        </p:spPr>
        <p:txBody>
          <a:bodyPr/>
          <a:lstStyle/>
          <a:p>
            <a:pPr marL="76200" indent="0">
              <a:buNone/>
            </a:pPr>
            <a:r>
              <a:rPr lang="en-US" dirty="0"/>
              <a:t>AUC (C-index): Area Under the ROC (a plot of sensitivity and specificity)</a:t>
            </a:r>
          </a:p>
          <a:p>
            <a:pPr lvl="1"/>
            <a:r>
              <a:rPr lang="en-US" dirty="0"/>
              <a:t>Technical definition: the probability that somebody with the disease will have a higher test score than somebody without the disease</a:t>
            </a:r>
          </a:p>
          <a:p>
            <a:pPr marL="76200" indent="0">
              <a:buNone/>
            </a:pPr>
            <a:endParaRPr lang="en-US" dirty="0"/>
          </a:p>
        </p:txBody>
      </p:sp>
      <p:grpSp>
        <p:nvGrpSpPr>
          <p:cNvPr id="19" name="Group 18">
            <a:extLst>
              <a:ext uri="{FF2B5EF4-FFF2-40B4-BE49-F238E27FC236}">
                <a16:creationId xmlns:a16="http://schemas.microsoft.com/office/drawing/2014/main" id="{25ED9D94-F422-97AE-358A-450CB15616B9}"/>
              </a:ext>
            </a:extLst>
          </p:cNvPr>
          <p:cNvGrpSpPr/>
          <p:nvPr/>
        </p:nvGrpSpPr>
        <p:grpSpPr>
          <a:xfrm>
            <a:off x="5029200" y="3309359"/>
            <a:ext cx="3950393" cy="3077789"/>
            <a:chOff x="4810222" y="1981200"/>
            <a:chExt cx="3950393" cy="3077789"/>
          </a:xfrm>
        </p:grpSpPr>
        <p:pic>
          <p:nvPicPr>
            <p:cNvPr id="13" name="Picture 12">
              <a:extLst>
                <a:ext uri="{FF2B5EF4-FFF2-40B4-BE49-F238E27FC236}">
                  <a16:creationId xmlns:a16="http://schemas.microsoft.com/office/drawing/2014/main" id="{472B1F51-C21F-6E6F-CD38-5ED7707C34A0}"/>
                </a:ext>
              </a:extLst>
            </p:cNvPr>
            <p:cNvPicPr>
              <a:picLocks noChangeAspect="1"/>
            </p:cNvPicPr>
            <p:nvPr/>
          </p:nvPicPr>
          <p:blipFill>
            <a:blip r:embed="rId2"/>
            <a:stretch>
              <a:fillRect/>
            </a:stretch>
          </p:blipFill>
          <p:spPr>
            <a:xfrm>
              <a:off x="4810222" y="1981200"/>
              <a:ext cx="3950393" cy="3077789"/>
            </a:xfrm>
            <a:prstGeom prst="rect">
              <a:avLst/>
            </a:prstGeom>
          </p:spPr>
        </p:pic>
        <p:sp>
          <p:nvSpPr>
            <p:cNvPr id="6" name="TextBox 5">
              <a:extLst>
                <a:ext uri="{FF2B5EF4-FFF2-40B4-BE49-F238E27FC236}">
                  <a16:creationId xmlns:a16="http://schemas.microsoft.com/office/drawing/2014/main" id="{F88241F4-AFD9-F68E-B9A8-1DF3423EEF7B}"/>
                </a:ext>
              </a:extLst>
            </p:cNvPr>
            <p:cNvSpPr txBox="1"/>
            <p:nvPr/>
          </p:nvSpPr>
          <p:spPr>
            <a:xfrm>
              <a:off x="5943600" y="3649662"/>
              <a:ext cx="764667" cy="369332"/>
            </a:xfrm>
            <a:prstGeom prst="rect">
              <a:avLst/>
            </a:prstGeom>
            <a:noFill/>
          </p:spPr>
          <p:txBody>
            <a:bodyPr wrap="square" rtlCol="0">
              <a:spAutoFit/>
            </a:bodyPr>
            <a:lstStyle/>
            <a:p>
              <a:r>
                <a:rPr lang="en-US" dirty="0"/>
                <a:t>prob</a:t>
              </a:r>
              <a:r>
                <a:rPr lang="en-US" baseline="-25000" dirty="0"/>
                <a:t>1</a:t>
              </a:r>
            </a:p>
          </p:txBody>
        </p:sp>
        <p:sp>
          <p:nvSpPr>
            <p:cNvPr id="14" name="TextBox 13">
              <a:extLst>
                <a:ext uri="{FF2B5EF4-FFF2-40B4-BE49-F238E27FC236}">
                  <a16:creationId xmlns:a16="http://schemas.microsoft.com/office/drawing/2014/main" id="{995FFFA8-E173-8A55-A8F4-764D6A36E813}"/>
                </a:ext>
              </a:extLst>
            </p:cNvPr>
            <p:cNvSpPr txBox="1"/>
            <p:nvPr/>
          </p:nvSpPr>
          <p:spPr>
            <a:xfrm>
              <a:off x="6248400" y="2876311"/>
              <a:ext cx="764667" cy="369332"/>
            </a:xfrm>
            <a:prstGeom prst="rect">
              <a:avLst/>
            </a:prstGeom>
            <a:noFill/>
          </p:spPr>
          <p:txBody>
            <a:bodyPr wrap="square" rtlCol="0">
              <a:spAutoFit/>
            </a:bodyPr>
            <a:lstStyle/>
            <a:p>
              <a:r>
                <a:rPr lang="en-US" dirty="0"/>
                <a:t>prob</a:t>
              </a:r>
              <a:r>
                <a:rPr lang="en-US" baseline="-25000" dirty="0"/>
                <a:t>2</a:t>
              </a:r>
            </a:p>
          </p:txBody>
        </p:sp>
        <p:sp>
          <p:nvSpPr>
            <p:cNvPr id="15" name="TextBox 14">
              <a:extLst>
                <a:ext uri="{FF2B5EF4-FFF2-40B4-BE49-F238E27FC236}">
                  <a16:creationId xmlns:a16="http://schemas.microsoft.com/office/drawing/2014/main" id="{9DC93FAB-9F33-A592-52DA-F892361F947D}"/>
                </a:ext>
              </a:extLst>
            </p:cNvPr>
            <p:cNvSpPr txBox="1"/>
            <p:nvPr/>
          </p:nvSpPr>
          <p:spPr>
            <a:xfrm>
              <a:off x="7315200" y="2286000"/>
              <a:ext cx="764667" cy="369332"/>
            </a:xfrm>
            <a:prstGeom prst="rect">
              <a:avLst/>
            </a:prstGeom>
            <a:noFill/>
          </p:spPr>
          <p:txBody>
            <a:bodyPr wrap="square" rtlCol="0">
              <a:spAutoFit/>
            </a:bodyPr>
            <a:lstStyle/>
            <a:p>
              <a:r>
                <a:rPr lang="en-US" dirty="0"/>
                <a:t>prob</a:t>
              </a:r>
              <a:r>
                <a:rPr lang="en-US" baseline="-25000" dirty="0"/>
                <a:t>3</a:t>
              </a:r>
            </a:p>
          </p:txBody>
        </p:sp>
        <p:sp>
          <p:nvSpPr>
            <p:cNvPr id="16" name="Oval 15">
              <a:extLst>
                <a:ext uri="{FF2B5EF4-FFF2-40B4-BE49-F238E27FC236}">
                  <a16:creationId xmlns:a16="http://schemas.microsoft.com/office/drawing/2014/main" id="{05F3A560-7BC6-8970-F9E7-FBE734F18876}"/>
                </a:ext>
              </a:extLst>
            </p:cNvPr>
            <p:cNvSpPr/>
            <p:nvPr/>
          </p:nvSpPr>
          <p:spPr>
            <a:xfrm>
              <a:off x="5791200" y="3695700"/>
              <a:ext cx="152400" cy="175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A094AB1-64AE-C4DC-3308-72AA0512C621}"/>
                </a:ext>
              </a:extLst>
            </p:cNvPr>
            <p:cNvSpPr/>
            <p:nvPr/>
          </p:nvSpPr>
          <p:spPr>
            <a:xfrm>
              <a:off x="6135433" y="2788601"/>
              <a:ext cx="152400" cy="175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2BD10E-BD38-FCC8-C797-11658ED109E0}"/>
                </a:ext>
              </a:extLst>
            </p:cNvPr>
            <p:cNvSpPr/>
            <p:nvPr/>
          </p:nvSpPr>
          <p:spPr>
            <a:xfrm>
              <a:off x="7315200" y="2198290"/>
              <a:ext cx="152400" cy="175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Table 7">
            <a:extLst>
              <a:ext uri="{FF2B5EF4-FFF2-40B4-BE49-F238E27FC236}">
                <a16:creationId xmlns:a16="http://schemas.microsoft.com/office/drawing/2014/main" id="{08C8F6E7-287A-D9B6-D6CF-4E2C923B346C}"/>
              </a:ext>
            </a:extLst>
          </p:cNvPr>
          <p:cNvGraphicFramePr>
            <a:graphicFrameLocks noGrp="1"/>
          </p:cNvGraphicFramePr>
          <p:nvPr>
            <p:extLst>
              <p:ext uri="{D42A27DB-BD31-4B8C-83A1-F6EECF244321}">
                <p14:modId xmlns:p14="http://schemas.microsoft.com/office/powerpoint/2010/main" val="533583651"/>
              </p:ext>
            </p:extLst>
          </p:nvPr>
        </p:nvGraphicFramePr>
        <p:xfrm>
          <a:off x="580921" y="3983491"/>
          <a:ext cx="4126709" cy="1691640"/>
        </p:xfrm>
        <a:graphic>
          <a:graphicData uri="http://schemas.openxmlformats.org/drawingml/2006/table">
            <a:tbl>
              <a:tblPr firstRow="1" bandRow="1">
                <a:tableStyleId>{5C22544A-7EE6-4342-B048-85BDC9FD1C3A}</a:tableStyleId>
              </a:tblPr>
              <a:tblGrid>
                <a:gridCol w="802359">
                  <a:extLst>
                    <a:ext uri="{9D8B030D-6E8A-4147-A177-3AD203B41FA5}">
                      <a16:colId xmlns:a16="http://schemas.microsoft.com/office/drawing/2014/main" val="2916902736"/>
                    </a:ext>
                  </a:extLst>
                </a:gridCol>
                <a:gridCol w="3324350">
                  <a:extLst>
                    <a:ext uri="{9D8B030D-6E8A-4147-A177-3AD203B41FA5}">
                      <a16:colId xmlns:a16="http://schemas.microsoft.com/office/drawing/2014/main" val="1714508773"/>
                    </a:ext>
                  </a:extLst>
                </a:gridCol>
              </a:tblGrid>
              <a:tr h="278130">
                <a:tc>
                  <a:txBody>
                    <a:bodyPr/>
                    <a:lstStyle/>
                    <a:p>
                      <a:r>
                        <a:rPr lang="en-US" sz="1400" dirty="0"/>
                        <a:t>AUC</a:t>
                      </a:r>
                    </a:p>
                  </a:txBody>
                  <a:tcPr marL="68580" marR="68580" marT="34290" marB="34290"/>
                </a:tc>
                <a:tc>
                  <a:txBody>
                    <a:bodyPr/>
                    <a:lstStyle/>
                    <a:p>
                      <a:r>
                        <a:rPr lang="en-US" sz="1400" dirty="0"/>
                        <a:t>Meaning</a:t>
                      </a:r>
                    </a:p>
                  </a:txBody>
                  <a:tcPr marL="68580" marR="68580" marT="34290" marB="34290"/>
                </a:tc>
                <a:extLst>
                  <a:ext uri="{0D108BD9-81ED-4DB2-BD59-A6C34878D82A}">
                    <a16:rowId xmlns:a16="http://schemas.microsoft.com/office/drawing/2014/main" val="2485002557"/>
                  </a:ext>
                </a:extLst>
              </a:tr>
              <a:tr h="278130">
                <a:tc>
                  <a:txBody>
                    <a:bodyPr/>
                    <a:lstStyle/>
                    <a:p>
                      <a:r>
                        <a:rPr lang="en-US" sz="1400" dirty="0"/>
                        <a:t>&lt;0.5</a:t>
                      </a:r>
                    </a:p>
                  </a:txBody>
                  <a:tcPr marL="68580" marR="68580" marT="34290" marB="34290"/>
                </a:tc>
                <a:tc>
                  <a:txBody>
                    <a:bodyPr/>
                    <a:lstStyle/>
                    <a:p>
                      <a:r>
                        <a:rPr lang="en-US" sz="1400" dirty="0"/>
                        <a:t>Worse than a coin flip, very poor rule</a:t>
                      </a:r>
                    </a:p>
                  </a:txBody>
                  <a:tcPr marL="68580" marR="68580" marT="34290" marB="34290"/>
                </a:tc>
                <a:extLst>
                  <a:ext uri="{0D108BD9-81ED-4DB2-BD59-A6C34878D82A}">
                    <a16:rowId xmlns:a16="http://schemas.microsoft.com/office/drawing/2014/main" val="2811888040"/>
                  </a:ext>
                </a:extLst>
              </a:tr>
              <a:tr h="278130">
                <a:tc>
                  <a:txBody>
                    <a:bodyPr/>
                    <a:lstStyle/>
                    <a:p>
                      <a:r>
                        <a:rPr lang="en-US" sz="1400" dirty="0"/>
                        <a:t>0.5-0.7</a:t>
                      </a:r>
                    </a:p>
                  </a:txBody>
                  <a:tcPr marL="68580" marR="68580" marT="34290" marB="34290"/>
                </a:tc>
                <a:tc>
                  <a:txBody>
                    <a:bodyPr/>
                    <a:lstStyle/>
                    <a:p>
                      <a:r>
                        <a:rPr lang="en-US" sz="1400" dirty="0"/>
                        <a:t>Poor discrimination</a:t>
                      </a:r>
                    </a:p>
                  </a:txBody>
                  <a:tcPr marL="68580" marR="68580" marT="34290" marB="34290"/>
                </a:tc>
                <a:extLst>
                  <a:ext uri="{0D108BD9-81ED-4DB2-BD59-A6C34878D82A}">
                    <a16:rowId xmlns:a16="http://schemas.microsoft.com/office/drawing/2014/main" val="1903213095"/>
                  </a:ext>
                </a:extLst>
              </a:tr>
              <a:tr h="278130">
                <a:tc>
                  <a:txBody>
                    <a:bodyPr/>
                    <a:lstStyle/>
                    <a:p>
                      <a:r>
                        <a:rPr lang="en-US" sz="1400" dirty="0"/>
                        <a:t>0.7-0.8</a:t>
                      </a:r>
                    </a:p>
                  </a:txBody>
                  <a:tcPr marL="68580" marR="68580" marT="34290" marB="34290"/>
                </a:tc>
                <a:tc>
                  <a:txBody>
                    <a:bodyPr/>
                    <a:lstStyle/>
                    <a:p>
                      <a:r>
                        <a:rPr lang="en-US" sz="1400" dirty="0"/>
                        <a:t>Acceptable discrimination</a:t>
                      </a:r>
                    </a:p>
                  </a:txBody>
                  <a:tcPr marL="68580" marR="68580" marT="34290" marB="34290"/>
                </a:tc>
                <a:extLst>
                  <a:ext uri="{0D108BD9-81ED-4DB2-BD59-A6C34878D82A}">
                    <a16:rowId xmlns:a16="http://schemas.microsoft.com/office/drawing/2014/main" val="2732434434"/>
                  </a:ext>
                </a:extLst>
              </a:tr>
              <a:tr h="278130">
                <a:tc>
                  <a:txBody>
                    <a:bodyPr/>
                    <a:lstStyle/>
                    <a:p>
                      <a:r>
                        <a:rPr lang="en-US" sz="1400" dirty="0"/>
                        <a:t>0.8-0.9</a:t>
                      </a:r>
                    </a:p>
                  </a:txBody>
                  <a:tcPr marL="68580" marR="68580" marT="34290" marB="34290"/>
                </a:tc>
                <a:tc>
                  <a:txBody>
                    <a:bodyPr/>
                    <a:lstStyle/>
                    <a:p>
                      <a:r>
                        <a:rPr lang="en-US" sz="1400" dirty="0"/>
                        <a:t>Excellent discrimination </a:t>
                      </a:r>
                    </a:p>
                  </a:txBody>
                  <a:tcPr marL="68580" marR="68580" marT="34290" marB="34290"/>
                </a:tc>
                <a:extLst>
                  <a:ext uri="{0D108BD9-81ED-4DB2-BD59-A6C34878D82A}">
                    <a16:rowId xmlns:a16="http://schemas.microsoft.com/office/drawing/2014/main" val="3235181716"/>
                  </a:ext>
                </a:extLst>
              </a:tr>
              <a:tr h="278130">
                <a:tc>
                  <a:txBody>
                    <a:bodyPr/>
                    <a:lstStyle/>
                    <a:p>
                      <a:r>
                        <a:rPr lang="en-US" sz="1400" dirty="0"/>
                        <a:t>&gt;0.9</a:t>
                      </a:r>
                    </a:p>
                  </a:txBody>
                  <a:tcPr marL="68580" marR="68580" marT="34290" marB="34290"/>
                </a:tc>
                <a:tc>
                  <a:txBody>
                    <a:bodyPr/>
                    <a:lstStyle/>
                    <a:p>
                      <a:r>
                        <a:rPr lang="en-US" sz="1400" dirty="0"/>
                        <a:t>Outstanding discrimination </a:t>
                      </a:r>
                    </a:p>
                  </a:txBody>
                  <a:tcPr marL="68580" marR="68580" marT="34290" marB="34290"/>
                </a:tc>
                <a:extLst>
                  <a:ext uri="{0D108BD9-81ED-4DB2-BD59-A6C34878D82A}">
                    <a16:rowId xmlns:a16="http://schemas.microsoft.com/office/drawing/2014/main" val="2814503504"/>
                  </a:ext>
                </a:extLst>
              </a:tr>
            </a:tbl>
          </a:graphicData>
        </a:graphic>
      </p:graphicFrame>
    </p:spTree>
    <p:extLst>
      <p:ext uri="{BB962C8B-B14F-4D97-AF65-F5344CB8AC3E}">
        <p14:creationId xmlns:p14="http://schemas.microsoft.com/office/powerpoint/2010/main" val="2371495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264B-E6FA-07D5-E1A4-EA252BD8EDB4}"/>
            </a:ext>
          </a:extLst>
        </p:cNvPr>
        <p:cNvGrpSpPr/>
        <p:nvPr/>
      </p:nvGrpSpPr>
      <p:grpSpPr>
        <a:xfrm>
          <a:off x="0" y="0"/>
          <a:ext cx="0" cy="0"/>
          <a:chOff x="0" y="0"/>
          <a:chExt cx="0" cy="0"/>
        </a:xfrm>
      </p:grpSpPr>
      <p:pic>
        <p:nvPicPr>
          <p:cNvPr id="8194" name="Picture 2" descr="Demystifying ROC and precision-recall curves | by Fabio Sigrist | Towards  Data Science">
            <a:extLst>
              <a:ext uri="{FF2B5EF4-FFF2-40B4-BE49-F238E27FC236}">
                <a16:creationId xmlns:a16="http://schemas.microsoft.com/office/drawing/2014/main" id="{955453EB-8D75-B51A-A1DD-87FC3A220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24" r="8009"/>
          <a:stretch/>
        </p:blipFill>
        <p:spPr bwMode="auto">
          <a:xfrm>
            <a:off x="4277647" y="1600200"/>
            <a:ext cx="4847303" cy="2590800"/>
          </a:xfrm>
          <a:prstGeom prst="rect">
            <a:avLst/>
          </a:prstGeom>
          <a:solidFill>
            <a:srgbClr val="FFFFFF"/>
          </a:solidFill>
        </p:spPr>
      </p:pic>
      <p:sp>
        <p:nvSpPr>
          <p:cNvPr id="3" name="Title 2">
            <a:extLst>
              <a:ext uri="{FF2B5EF4-FFF2-40B4-BE49-F238E27FC236}">
                <a16:creationId xmlns:a16="http://schemas.microsoft.com/office/drawing/2014/main" id="{7BC4648A-0D53-6947-640F-0D5E4097387E}"/>
              </a:ext>
            </a:extLst>
          </p:cNvPr>
          <p:cNvSpPr>
            <a:spLocks noGrp="1"/>
          </p:cNvSpPr>
          <p:nvPr>
            <p:ph type="title"/>
          </p:nvPr>
        </p:nvSpPr>
        <p:spPr>
          <a:xfrm>
            <a:off x="457200" y="274638"/>
            <a:ext cx="8229600" cy="792162"/>
          </a:xfrm>
        </p:spPr>
        <p:txBody>
          <a:bodyPr wrap="square" anchor="b">
            <a:normAutofit/>
          </a:bodyPr>
          <a:lstStyle/>
          <a:p>
            <a:r>
              <a:rPr lang="en-US" dirty="0"/>
              <a:t>Overall Model Performance</a:t>
            </a:r>
          </a:p>
        </p:txBody>
      </p:sp>
      <p:sp>
        <p:nvSpPr>
          <p:cNvPr id="4" name="Text Placeholder 3">
            <a:extLst>
              <a:ext uri="{FF2B5EF4-FFF2-40B4-BE49-F238E27FC236}">
                <a16:creationId xmlns:a16="http://schemas.microsoft.com/office/drawing/2014/main" id="{A84EC1A6-62D8-AEDB-E5B0-599DAC13B910}"/>
              </a:ext>
            </a:extLst>
          </p:cNvPr>
          <p:cNvSpPr>
            <a:spLocks noGrp="1"/>
          </p:cNvSpPr>
          <p:nvPr>
            <p:ph sz="quarter" idx="11"/>
          </p:nvPr>
        </p:nvSpPr>
        <p:spPr>
          <a:xfrm>
            <a:off x="457200" y="1295400"/>
            <a:ext cx="3962400" cy="4953000"/>
          </a:xfrm>
        </p:spPr>
        <p:txBody>
          <a:bodyPr wrap="square" anchor="t">
            <a:normAutofit/>
          </a:bodyPr>
          <a:lstStyle/>
          <a:p>
            <a:pPr marL="0" indent="0">
              <a:lnSpc>
                <a:spcPct val="90000"/>
              </a:lnSpc>
              <a:buNone/>
            </a:pPr>
            <a:r>
              <a:rPr lang="en-US" sz="2200" dirty="0"/>
              <a:t>AUPRC: Area Under the Precision-Recall Curve </a:t>
            </a:r>
          </a:p>
          <a:p>
            <a:pPr>
              <a:lnSpc>
                <a:spcPct val="90000"/>
              </a:lnSpc>
            </a:pPr>
            <a:r>
              <a:rPr lang="en-US" sz="2200" dirty="0"/>
              <a:t>Precision-Recall Curve: a </a:t>
            </a:r>
            <a:r>
              <a:rPr lang="en-US" sz="2200" b="0" i="0" dirty="0">
                <a:effectLst/>
              </a:rPr>
              <a:t>plot of precision (positive predictive value) against recall (sensitivity) for different threshold values </a:t>
            </a:r>
          </a:p>
          <a:p>
            <a:pPr>
              <a:lnSpc>
                <a:spcPct val="90000"/>
              </a:lnSpc>
            </a:pPr>
            <a:r>
              <a:rPr lang="en-US" sz="2200" dirty="0"/>
              <a:t>Good for imbalanced datasets where the outcome is rare</a:t>
            </a:r>
          </a:p>
          <a:p>
            <a:pPr>
              <a:lnSpc>
                <a:spcPct val="90000"/>
              </a:lnSpc>
            </a:pPr>
            <a:endParaRPr lang="en-US" sz="2200" dirty="0"/>
          </a:p>
        </p:txBody>
      </p:sp>
      <p:sp>
        <p:nvSpPr>
          <p:cNvPr id="2" name="Slide Number Placeholder 1" hidden="1">
            <a:extLst>
              <a:ext uri="{FF2B5EF4-FFF2-40B4-BE49-F238E27FC236}">
                <a16:creationId xmlns:a16="http://schemas.microsoft.com/office/drawing/2014/main" id="{8EBE8B97-5048-0B7A-02AB-A7A6459EF0E1}"/>
              </a:ext>
            </a:extLst>
          </p:cNvPr>
          <p:cNvSpPr>
            <a:spLocks noGrp="1"/>
          </p:cNvSpPr>
          <p:nvPr>
            <p:ph type="sldNum" idx="4294967295"/>
          </p:nvPr>
        </p:nvSpPr>
        <p:spPr>
          <a:xfrm>
            <a:off x="7924800" y="6383179"/>
            <a:ext cx="762000" cy="246221"/>
          </a:xfrm>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42</a:t>
            </a:fld>
            <a:endParaRPr lang="en"/>
          </a:p>
        </p:txBody>
      </p:sp>
      <p:sp>
        <p:nvSpPr>
          <p:cNvPr id="5" name="TextBox 4">
            <a:extLst>
              <a:ext uri="{FF2B5EF4-FFF2-40B4-BE49-F238E27FC236}">
                <a16:creationId xmlns:a16="http://schemas.microsoft.com/office/drawing/2014/main" id="{5CCE4123-F019-EC15-D04B-164D94EBFC84}"/>
              </a:ext>
            </a:extLst>
          </p:cNvPr>
          <p:cNvSpPr txBox="1"/>
          <p:nvPr/>
        </p:nvSpPr>
        <p:spPr>
          <a:xfrm>
            <a:off x="464549" y="4267200"/>
            <a:ext cx="8124825" cy="1689693"/>
          </a:xfrm>
          <a:prstGeom prst="rect">
            <a:avLst/>
          </a:prstGeom>
          <a:noFill/>
        </p:spPr>
        <p:txBody>
          <a:bodyPr wrap="square" rtlCol="0">
            <a:spAutoFit/>
          </a:bodyPr>
          <a:lstStyle/>
          <a:p>
            <a:pPr marL="342900" indent="-342900">
              <a:lnSpc>
                <a:spcPct val="90000"/>
              </a:lnSpc>
              <a:spcBef>
                <a:spcPct val="20000"/>
              </a:spcBef>
              <a:buClr>
                <a:srgbClr val="00A94F"/>
              </a:buClr>
              <a:buFont typeface="Arial" panose="020B0604020202020204" pitchFamily="34" charset="0"/>
              <a:buChar char="•"/>
              <a:defRPr/>
            </a:pPr>
            <a:r>
              <a:rPr kumimoji="0" lang="en-US" sz="2200" b="0" i="0" u="none" strike="noStrike" kern="1200" cap="none" spc="0" normalizeH="0" baseline="0" noProof="0" dirty="0">
                <a:ln>
                  <a:noFill/>
                </a:ln>
                <a:solidFill>
                  <a:srgbClr val="000000"/>
                </a:solidFill>
                <a:effectLst/>
                <a:uLnTx/>
                <a:uFillTx/>
                <a:latin typeface="Calibri"/>
                <a:ea typeface="MS PGothic" panose="020B0600070205080204" pitchFamily="34" charset="-128"/>
                <a:cs typeface="+mn-cs"/>
              </a:rPr>
              <a:t>An AUPRC close to or above the % outcome means a good classification</a:t>
            </a:r>
          </a:p>
          <a:p>
            <a:pPr marR="0" lvl="0" algn="l" defTabSz="914400" rtl="0" eaLnBrk="0" fontAlgn="base" latinLnBrk="0" hangingPunct="0">
              <a:lnSpc>
                <a:spcPct val="90000"/>
              </a:lnSpc>
              <a:spcBef>
                <a:spcPct val="20000"/>
              </a:spcBef>
              <a:spcAft>
                <a:spcPct val="0"/>
              </a:spcAft>
              <a:buClr>
                <a:srgbClr val="00A94F"/>
              </a:buClr>
              <a:buSzTx/>
              <a:tabLst/>
              <a:defRPr/>
            </a:pPr>
            <a:r>
              <a:rPr kumimoji="0" lang="en-US" sz="2200" b="0" i="0" u="none" strike="noStrike" kern="1200" cap="none" spc="0" normalizeH="0" baseline="0" noProof="0" dirty="0">
                <a:ln>
                  <a:noFill/>
                </a:ln>
                <a:solidFill>
                  <a:srgbClr val="000000"/>
                </a:solidFill>
                <a:effectLst/>
                <a:uLnTx/>
                <a:uFillTx/>
                <a:latin typeface="Calibri"/>
                <a:ea typeface="MS PGothic" panose="020B0600070205080204" pitchFamily="34" charset="-128"/>
              </a:rPr>
              <a:t>Hosmer-</a:t>
            </a:r>
            <a:r>
              <a:rPr kumimoji="0" lang="en-US" sz="2200" b="0" i="0" u="none" strike="noStrike" kern="1200" cap="none" spc="0" normalizeH="0" baseline="0" noProof="0" dirty="0" err="1">
                <a:ln>
                  <a:noFill/>
                </a:ln>
                <a:solidFill>
                  <a:srgbClr val="000000"/>
                </a:solidFill>
                <a:effectLst/>
                <a:uLnTx/>
                <a:uFillTx/>
                <a:latin typeface="Calibri"/>
                <a:ea typeface="MS PGothic" panose="020B0600070205080204" pitchFamily="34" charset="-128"/>
              </a:rPr>
              <a:t>Lemeshow</a:t>
            </a:r>
            <a:r>
              <a:rPr kumimoji="0" lang="en-US" sz="2200" b="0" i="0" u="none" strike="noStrike" kern="1200" cap="none" spc="0" normalizeH="0" baseline="0" noProof="0" dirty="0">
                <a:ln>
                  <a:noFill/>
                </a:ln>
                <a:solidFill>
                  <a:srgbClr val="000000"/>
                </a:solidFill>
                <a:effectLst/>
                <a:uLnTx/>
                <a:uFillTx/>
                <a:latin typeface="Calibri"/>
                <a:ea typeface="MS PGothic" panose="020B0600070205080204" pitchFamily="34" charset="-128"/>
              </a:rPr>
              <a:t> Test: test of goodness of fit for logistic regression </a:t>
            </a:r>
          </a:p>
          <a:p>
            <a:pPr marL="342900" indent="-342900">
              <a:lnSpc>
                <a:spcPct val="90000"/>
              </a:lnSpc>
              <a:spcBef>
                <a:spcPct val="20000"/>
              </a:spcBef>
              <a:buClr>
                <a:srgbClr val="00A94F"/>
              </a:buClr>
              <a:buFont typeface="Arial" panose="020B0604020202020204" pitchFamily="34" charset="0"/>
              <a:buChar char="•"/>
              <a:defRPr/>
            </a:pPr>
            <a:r>
              <a:rPr lang="en-US" sz="2000" dirty="0"/>
              <a:t>Overfitting, poor power, only tells you if it is a “bad” fit</a:t>
            </a:r>
            <a:endParaRPr kumimoji="0" lang="en-US" sz="2000" b="0" i="0" u="none" strike="noStrike" kern="1200" cap="none" spc="0" normalizeH="0" baseline="0" noProof="0" dirty="0">
              <a:ln>
                <a:noFill/>
              </a:ln>
              <a:solidFill>
                <a:srgbClr val="000000"/>
              </a:solidFill>
              <a:effectLst/>
              <a:uLnTx/>
              <a:uFillTx/>
              <a:latin typeface="Calibri"/>
              <a:ea typeface="MS PGothic" panose="020B0600070205080204" pitchFamily="34" charset="-128"/>
            </a:endParaRPr>
          </a:p>
          <a:p>
            <a:endParaRPr lang="en-US" dirty="0"/>
          </a:p>
        </p:txBody>
      </p:sp>
    </p:spTree>
    <p:extLst>
      <p:ext uri="{BB962C8B-B14F-4D97-AF65-F5344CB8AC3E}">
        <p14:creationId xmlns:p14="http://schemas.microsoft.com/office/powerpoint/2010/main" val="3527750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3E81-52B7-FD40-C0CD-06BC6C0B002B}"/>
              </a:ext>
            </a:extLst>
          </p:cNvPr>
          <p:cNvSpPr>
            <a:spLocks noGrp="1"/>
          </p:cNvSpPr>
          <p:nvPr>
            <p:ph type="title"/>
          </p:nvPr>
        </p:nvSpPr>
        <p:spPr/>
        <p:txBody>
          <a:bodyPr/>
          <a:lstStyle/>
          <a:p>
            <a:r>
              <a:rPr lang="en-US" dirty="0"/>
              <a:t>Overall Model Performance</a:t>
            </a:r>
          </a:p>
        </p:txBody>
      </p:sp>
      <p:sp>
        <p:nvSpPr>
          <p:cNvPr id="3" name="Content Placeholder 2">
            <a:extLst>
              <a:ext uri="{FF2B5EF4-FFF2-40B4-BE49-F238E27FC236}">
                <a16:creationId xmlns:a16="http://schemas.microsoft.com/office/drawing/2014/main" id="{D97E65AA-7F0B-A74A-8A98-ED402A7351C0}"/>
              </a:ext>
            </a:extLst>
          </p:cNvPr>
          <p:cNvSpPr>
            <a:spLocks noGrp="1"/>
          </p:cNvSpPr>
          <p:nvPr>
            <p:ph idx="1"/>
          </p:nvPr>
        </p:nvSpPr>
        <p:spPr/>
        <p:txBody>
          <a:bodyPr/>
          <a:lstStyle/>
          <a:p>
            <a:pPr marL="0" indent="0">
              <a:buNone/>
            </a:pPr>
            <a:r>
              <a:rPr lang="en-US" dirty="0"/>
              <a:t>Brier score: evaluates the accuracy of probabilities for binary outcomes</a:t>
            </a:r>
          </a:p>
          <a:p>
            <a:pPr marL="0" indent="0">
              <a:buNone/>
            </a:pPr>
            <a:endParaRPr lang="en-US" dirty="0"/>
          </a:p>
          <a:p>
            <a:pPr marL="0" indent="0">
              <a:buNone/>
            </a:pPr>
            <a:endParaRPr lang="en-US" dirty="0"/>
          </a:p>
          <a:p>
            <a:pPr marL="0" indent="0">
              <a:buNone/>
            </a:pPr>
            <a:endParaRPr lang="en-US" dirty="0"/>
          </a:p>
          <a:p>
            <a:pPr marL="0" indent="0">
              <a:buNone/>
            </a:pPr>
            <a:r>
              <a:rPr lang="en-US" dirty="0"/>
              <a:t>Where f</a:t>
            </a:r>
            <a:r>
              <a:rPr lang="en-US" baseline="-25000" dirty="0"/>
              <a:t>t</a:t>
            </a:r>
            <a:r>
              <a:rPr lang="en-US" dirty="0"/>
              <a:t> is the estimated probability for that observation, </a:t>
            </a:r>
            <a:r>
              <a:rPr lang="en-US" dirty="0" err="1"/>
              <a:t>o</a:t>
            </a:r>
            <a:r>
              <a:rPr lang="en-US" baseline="-25000" dirty="0" err="1"/>
              <a:t>t</a:t>
            </a:r>
            <a:r>
              <a:rPr lang="en-US" dirty="0"/>
              <a:t> is the observed probability (1=occurred, 0=did not occur), and N is number of observations.</a:t>
            </a:r>
          </a:p>
          <a:p>
            <a:pPr marL="0" indent="0">
              <a:buNone/>
            </a:pPr>
            <a:endParaRPr lang="en-US" sz="800" dirty="0"/>
          </a:p>
          <a:p>
            <a:pPr marL="0" indent="0">
              <a:buNone/>
            </a:pPr>
            <a:r>
              <a:rPr lang="en-US" dirty="0"/>
              <a:t>A score close to 0 indicates perfect prediction whereas a score close to 1 indicates complete opposite prediction. </a:t>
            </a:r>
          </a:p>
        </p:txBody>
      </p:sp>
      <p:pic>
        <p:nvPicPr>
          <p:cNvPr id="1026" name="Picture 2" descr="Brier scores » Scrum &amp; Kanban">
            <a:extLst>
              <a:ext uri="{FF2B5EF4-FFF2-40B4-BE49-F238E27FC236}">
                <a16:creationId xmlns:a16="http://schemas.microsoft.com/office/drawing/2014/main" id="{4A52625A-48FA-13B4-E9DD-C4D826376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57400"/>
            <a:ext cx="40195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039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D54A-343D-F5A7-3C20-5EB0F7AF103C}"/>
              </a:ext>
            </a:extLst>
          </p:cNvPr>
          <p:cNvSpPr>
            <a:spLocks noGrp="1"/>
          </p:cNvSpPr>
          <p:nvPr>
            <p:ph type="ctrTitle"/>
          </p:nvPr>
        </p:nvSpPr>
        <p:spPr/>
        <p:txBody>
          <a:bodyPr/>
          <a:lstStyle/>
          <a:p>
            <a:r>
              <a:rPr lang="en-US" dirty="0"/>
              <a:t>Reporting Results</a:t>
            </a:r>
          </a:p>
        </p:txBody>
      </p:sp>
      <p:sp>
        <p:nvSpPr>
          <p:cNvPr id="3" name="Subtitle 2">
            <a:extLst>
              <a:ext uri="{FF2B5EF4-FFF2-40B4-BE49-F238E27FC236}">
                <a16:creationId xmlns:a16="http://schemas.microsoft.com/office/drawing/2014/main" id="{F7E07207-D5A5-57A7-B52D-78855121335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52597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7465-7B4C-D954-C424-78AB011D9AB6}"/>
              </a:ext>
            </a:extLst>
          </p:cNvPr>
          <p:cNvSpPr>
            <a:spLocks noGrp="1"/>
          </p:cNvSpPr>
          <p:nvPr>
            <p:ph type="title"/>
          </p:nvPr>
        </p:nvSpPr>
        <p:spPr/>
        <p:txBody>
          <a:bodyPr/>
          <a:lstStyle/>
          <a:p>
            <a:r>
              <a:rPr lang="en-US" dirty="0"/>
              <a:t>TRIPOD</a:t>
            </a:r>
          </a:p>
        </p:txBody>
      </p:sp>
      <p:sp>
        <p:nvSpPr>
          <p:cNvPr id="3" name="Content Placeholder 2">
            <a:extLst>
              <a:ext uri="{FF2B5EF4-FFF2-40B4-BE49-F238E27FC236}">
                <a16:creationId xmlns:a16="http://schemas.microsoft.com/office/drawing/2014/main" id="{F56B7298-8040-77A4-67C2-7E04D9BD9097}"/>
              </a:ext>
            </a:extLst>
          </p:cNvPr>
          <p:cNvSpPr>
            <a:spLocks noGrp="1"/>
          </p:cNvSpPr>
          <p:nvPr>
            <p:ph idx="1"/>
          </p:nvPr>
        </p:nvSpPr>
        <p:spPr/>
        <p:txBody>
          <a:bodyPr>
            <a:normAutofit fontScale="92500" lnSpcReduction="10000"/>
          </a:bodyPr>
          <a:lstStyle/>
          <a:p>
            <a:r>
              <a:rPr lang="en-US" dirty="0"/>
              <a:t>Can be accessed at: </a:t>
            </a:r>
            <a:r>
              <a:rPr lang="en-US" u="sng" dirty="0">
                <a:solidFill>
                  <a:srgbClr val="0000FF"/>
                </a:solidFill>
                <a:effectLst/>
                <a:ea typeface="Aptos" panose="020B0004020202020204" pitchFamily="34" charset="0"/>
                <a:cs typeface="Aptos" panose="020B0004020202020204" pitchFamily="34" charset="0"/>
                <a:hlinkClick r:id="rId2"/>
              </a:rPr>
              <a:t>https://www.acpjournals.org/doi/10.7326/M14-0697</a:t>
            </a:r>
            <a:endParaRPr lang="en-US" u="sng" dirty="0">
              <a:solidFill>
                <a:srgbClr val="0000FF"/>
              </a:solidFill>
              <a:effectLst/>
              <a:ea typeface="Aptos" panose="020B0004020202020204" pitchFamily="34" charset="0"/>
              <a:cs typeface="Aptos" panose="020B0004020202020204" pitchFamily="34" charset="0"/>
            </a:endParaRPr>
          </a:p>
          <a:p>
            <a:endParaRPr lang="en-US" u="sng" dirty="0">
              <a:solidFill>
                <a:srgbClr val="0000FF"/>
              </a:solidFill>
              <a:ea typeface="Aptos" panose="020B0004020202020204" pitchFamily="34" charset="0"/>
              <a:cs typeface="Aptos" panose="020B0004020202020204" pitchFamily="34" charset="0"/>
            </a:endParaRPr>
          </a:p>
          <a:p>
            <a:r>
              <a:rPr lang="en-US" b="1" dirty="0">
                <a:effectLst/>
                <a:ea typeface="Aptos" panose="020B0004020202020204" pitchFamily="34" charset="0"/>
                <a:cs typeface="Aptos" panose="020B0004020202020204" pitchFamily="34" charset="0"/>
              </a:rPr>
              <a:t>Table. Checklist of Items to Include When Reporting a Study Developing or Validating a Multivariable Prediction Model for Diagnosis or Prognosis* </a:t>
            </a:r>
          </a:p>
          <a:p>
            <a:pPr lvl="1"/>
            <a:r>
              <a:rPr lang="en-US" dirty="0">
                <a:effectLst/>
                <a:ea typeface="Aptos" panose="020B0004020202020204" pitchFamily="34" charset="0"/>
                <a:cs typeface="Aptos" panose="020B0004020202020204" pitchFamily="34" charset="0"/>
              </a:rPr>
              <a:t>Study population should be clearly defined including an</a:t>
            </a:r>
            <a:r>
              <a:rPr lang="en-US" dirty="0">
                <a:ea typeface="Aptos" panose="020B0004020202020204" pitchFamily="34" charset="0"/>
                <a:cs typeface="Aptos" panose="020B0004020202020204" pitchFamily="34" charset="0"/>
              </a:rPr>
              <a:t>y limitations or strengths of that population</a:t>
            </a:r>
          </a:p>
          <a:p>
            <a:pPr lvl="1"/>
            <a:r>
              <a:rPr lang="en-US" dirty="0">
                <a:ea typeface="Aptos" panose="020B0004020202020204" pitchFamily="34" charset="0"/>
                <a:cs typeface="Aptos" panose="020B0004020202020204" pitchFamily="34" charset="0"/>
              </a:rPr>
              <a:t>Definition of the outcome</a:t>
            </a:r>
          </a:p>
          <a:p>
            <a:pPr lvl="1"/>
            <a:r>
              <a:rPr lang="en-US" dirty="0">
                <a:effectLst/>
                <a:ea typeface="Aptos" panose="020B0004020202020204" pitchFamily="34" charset="0"/>
                <a:cs typeface="Aptos" panose="020B0004020202020204" pitchFamily="34" charset="0"/>
              </a:rPr>
              <a:t>Rationale for pursuing a predictive model and for the choice of potential predictors</a:t>
            </a:r>
          </a:p>
          <a:p>
            <a:pPr lvl="1"/>
            <a:r>
              <a:rPr lang="en-US" dirty="0">
                <a:ea typeface="Aptos" panose="020B0004020202020204" pitchFamily="34" charset="0"/>
                <a:cs typeface="Aptos" panose="020B0004020202020204" pitchFamily="34" charset="0"/>
              </a:rPr>
              <a:t>How sample size and missing data was handled</a:t>
            </a:r>
          </a:p>
          <a:p>
            <a:pPr lvl="1"/>
            <a:r>
              <a:rPr lang="en-US" dirty="0">
                <a:ea typeface="Aptos" panose="020B0004020202020204" pitchFamily="34" charset="0"/>
                <a:cs typeface="Aptos" panose="020B0004020202020204" pitchFamily="34" charset="0"/>
              </a:rPr>
              <a:t>The choice of variable selection and validation</a:t>
            </a:r>
          </a:p>
          <a:p>
            <a:pPr lvl="1"/>
            <a:r>
              <a:rPr lang="en-US" dirty="0">
                <a:ea typeface="Aptos" panose="020B0004020202020204" pitchFamily="34" charset="0"/>
                <a:cs typeface="Aptos" panose="020B0004020202020204" pitchFamily="34" charset="0"/>
              </a:rPr>
              <a:t>The results of the model</a:t>
            </a:r>
          </a:p>
          <a:p>
            <a:pPr lvl="1"/>
            <a:endParaRPr lang="en-US" dirty="0">
              <a:ea typeface="Aptos" panose="020B0004020202020204" pitchFamily="34" charset="0"/>
              <a:cs typeface="Aptos" panose="020B0004020202020204" pitchFamily="34" charset="0"/>
            </a:endParaRPr>
          </a:p>
          <a:p>
            <a:pPr lvl="1"/>
            <a:endParaRPr lang="en-US" dirty="0">
              <a:effectLst/>
              <a:ea typeface="Aptos" panose="020B0004020202020204" pitchFamily="34" charset="0"/>
              <a:cs typeface="Aptos" panose="020B0004020202020204" pitchFamily="34" charset="0"/>
            </a:endParaRPr>
          </a:p>
          <a:p>
            <a:endParaRPr lang="en-US" dirty="0"/>
          </a:p>
        </p:txBody>
      </p:sp>
    </p:spTree>
    <p:extLst>
      <p:ext uri="{BB962C8B-B14F-4D97-AF65-F5344CB8AC3E}">
        <p14:creationId xmlns:p14="http://schemas.microsoft.com/office/powerpoint/2010/main" val="880333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459E-83A2-717B-4874-4D310B41B6EE}"/>
              </a:ext>
            </a:extLst>
          </p:cNvPr>
          <p:cNvSpPr>
            <a:spLocks noGrp="1"/>
          </p:cNvSpPr>
          <p:nvPr>
            <p:ph type="title"/>
          </p:nvPr>
        </p:nvSpPr>
        <p:spPr/>
        <p:txBody>
          <a:bodyPr/>
          <a:lstStyle/>
          <a:p>
            <a:r>
              <a:rPr lang="en-US" dirty="0"/>
              <a:t>Common Results to Report</a:t>
            </a:r>
          </a:p>
        </p:txBody>
      </p:sp>
      <p:sp>
        <p:nvSpPr>
          <p:cNvPr id="3" name="Content Placeholder 2">
            <a:extLst>
              <a:ext uri="{FF2B5EF4-FFF2-40B4-BE49-F238E27FC236}">
                <a16:creationId xmlns:a16="http://schemas.microsoft.com/office/drawing/2014/main" id="{AC825B6E-2585-6699-6B3D-EBC5A195AF48}"/>
              </a:ext>
            </a:extLst>
          </p:cNvPr>
          <p:cNvSpPr>
            <a:spLocks noGrp="1"/>
          </p:cNvSpPr>
          <p:nvPr>
            <p:ph idx="1"/>
          </p:nvPr>
        </p:nvSpPr>
        <p:spPr/>
        <p:txBody>
          <a:bodyPr/>
          <a:lstStyle/>
          <a:p>
            <a:r>
              <a:rPr lang="en-US" dirty="0"/>
              <a:t>The model itself and any score points you assigned the model</a:t>
            </a:r>
          </a:p>
          <a:p>
            <a:r>
              <a:rPr lang="en-US" dirty="0"/>
              <a:t>AUC/AUPRC</a:t>
            </a:r>
          </a:p>
          <a:p>
            <a:r>
              <a:rPr lang="en-US" dirty="0"/>
              <a:t>Other measures of performance such as R</a:t>
            </a:r>
            <a:r>
              <a:rPr lang="en-US" baseline="30000" dirty="0"/>
              <a:t>2</a:t>
            </a:r>
            <a:r>
              <a:rPr lang="en-US" dirty="0"/>
              <a:t>, results of Hosmer-</a:t>
            </a:r>
            <a:r>
              <a:rPr lang="en-US" dirty="0" err="1"/>
              <a:t>Lemeshow</a:t>
            </a:r>
            <a:r>
              <a:rPr lang="en-US" dirty="0"/>
              <a:t> test, Brier score</a:t>
            </a:r>
          </a:p>
          <a:p>
            <a:r>
              <a:rPr lang="en-US" dirty="0"/>
              <a:t>Optimal threshold along with diagnostic accuracy measures </a:t>
            </a:r>
          </a:p>
          <a:p>
            <a:pPr lvl="1"/>
            <a:r>
              <a:rPr lang="en-US" dirty="0"/>
              <a:t>It’s good practice to include other thresholds too </a:t>
            </a:r>
          </a:p>
          <a:p>
            <a:r>
              <a:rPr lang="en-US" dirty="0"/>
              <a:t>If using a validation method that produces two sets of results for training and validation sets, report results from both</a:t>
            </a:r>
          </a:p>
          <a:p>
            <a:endParaRPr lang="en-US" dirty="0"/>
          </a:p>
        </p:txBody>
      </p:sp>
    </p:spTree>
    <p:extLst>
      <p:ext uri="{BB962C8B-B14F-4D97-AF65-F5344CB8AC3E}">
        <p14:creationId xmlns:p14="http://schemas.microsoft.com/office/powerpoint/2010/main" val="4038889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80C6-1D84-EDB7-C70F-8C26310AD6CD}"/>
              </a:ext>
            </a:extLst>
          </p:cNvPr>
          <p:cNvSpPr>
            <a:spLocks noGrp="1"/>
          </p:cNvSpPr>
          <p:nvPr>
            <p:ph type="ctrTitle"/>
          </p:nvPr>
        </p:nvSpPr>
        <p:spPr/>
        <p:txBody>
          <a:bodyPr/>
          <a:lstStyle/>
          <a:p>
            <a:r>
              <a:rPr lang="en-US" dirty="0"/>
              <a:t>Special Considerations</a:t>
            </a:r>
          </a:p>
        </p:txBody>
      </p:sp>
      <p:sp>
        <p:nvSpPr>
          <p:cNvPr id="3" name="Subtitle 2">
            <a:extLst>
              <a:ext uri="{FF2B5EF4-FFF2-40B4-BE49-F238E27FC236}">
                <a16:creationId xmlns:a16="http://schemas.microsoft.com/office/drawing/2014/main" id="{EDA87D4F-58D9-527B-1991-68BCE65E504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97563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13AFC-7FCF-3A39-EDB6-59E2914E12BE}"/>
              </a:ext>
            </a:extLst>
          </p:cNvPr>
          <p:cNvSpPr>
            <a:spLocks noGrp="1"/>
          </p:cNvSpPr>
          <p:nvPr>
            <p:ph type="title"/>
          </p:nvPr>
        </p:nvSpPr>
        <p:spPr/>
        <p:txBody>
          <a:bodyPr/>
          <a:lstStyle/>
          <a:p>
            <a:r>
              <a:rPr lang="en-US" dirty="0"/>
              <a:t>Sample Size</a:t>
            </a:r>
          </a:p>
        </p:txBody>
      </p:sp>
      <p:sp>
        <p:nvSpPr>
          <p:cNvPr id="3" name="Content Placeholder 2">
            <a:extLst>
              <a:ext uri="{FF2B5EF4-FFF2-40B4-BE49-F238E27FC236}">
                <a16:creationId xmlns:a16="http://schemas.microsoft.com/office/drawing/2014/main" id="{33CA1C35-E7A7-8F51-00F2-2A97376CB4AD}"/>
              </a:ext>
            </a:extLst>
          </p:cNvPr>
          <p:cNvSpPr>
            <a:spLocks noGrp="1"/>
          </p:cNvSpPr>
          <p:nvPr>
            <p:ph idx="1"/>
          </p:nvPr>
        </p:nvSpPr>
        <p:spPr/>
        <p:txBody>
          <a:bodyPr/>
          <a:lstStyle/>
          <a:p>
            <a:r>
              <a:rPr lang="en-US" dirty="0"/>
              <a:t>Rule of thumb is 10 events per </a:t>
            </a:r>
            <a:r>
              <a:rPr lang="en-US" b="0" i="0" dirty="0">
                <a:solidFill>
                  <a:srgbClr val="333333"/>
                </a:solidFill>
                <a:effectLst/>
                <a:latin typeface="interfaceregular"/>
              </a:rPr>
              <a:t>candidate predictor parameter </a:t>
            </a:r>
            <a:endParaRPr lang="en-US" dirty="0"/>
          </a:p>
          <a:p>
            <a:pPr lvl="1"/>
            <a:r>
              <a:rPr lang="en-US" sz="2200" dirty="0"/>
              <a:t>Candidate means total variables considered, not just used (this is to prevent overfitting in variable selection methods such as stepwise selection where included variables are not limited)</a:t>
            </a:r>
          </a:p>
          <a:p>
            <a:pPr lvl="1"/>
            <a:r>
              <a:rPr lang="en-US" sz="2200" dirty="0"/>
              <a:t>Predictor parameter takes into account multilevel categorical variables</a:t>
            </a:r>
          </a:p>
          <a:p>
            <a:pPr lvl="2"/>
            <a:r>
              <a:rPr lang="en-US" sz="2200" dirty="0"/>
              <a:t>A 4-level categorical variables counts as 3 parameters </a:t>
            </a:r>
          </a:p>
          <a:p>
            <a:pPr lvl="1"/>
            <a:endParaRPr lang="en-US" dirty="0"/>
          </a:p>
        </p:txBody>
      </p:sp>
      <p:pic>
        <p:nvPicPr>
          <p:cNvPr id="2050" name="Picture 2">
            <a:extLst>
              <a:ext uri="{FF2B5EF4-FFF2-40B4-BE49-F238E27FC236}">
                <a16:creationId xmlns:a16="http://schemas.microsoft.com/office/drawing/2014/main" id="{616DA721-E653-90D3-082E-102933EE0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038600"/>
            <a:ext cx="4191000" cy="266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042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E301-847E-E8EC-DD46-EEA3DF7F2A09}"/>
              </a:ext>
            </a:extLst>
          </p:cNvPr>
          <p:cNvSpPr>
            <a:spLocks noGrp="1"/>
          </p:cNvSpPr>
          <p:nvPr>
            <p:ph type="title"/>
          </p:nvPr>
        </p:nvSpPr>
        <p:spPr/>
        <p:txBody>
          <a:bodyPr/>
          <a:lstStyle/>
          <a:p>
            <a:r>
              <a:rPr lang="en-US" dirty="0"/>
              <a:t>Sample Size</a:t>
            </a:r>
          </a:p>
        </p:txBody>
      </p:sp>
      <p:sp>
        <p:nvSpPr>
          <p:cNvPr id="3" name="Content Placeholder 2">
            <a:extLst>
              <a:ext uri="{FF2B5EF4-FFF2-40B4-BE49-F238E27FC236}">
                <a16:creationId xmlns:a16="http://schemas.microsoft.com/office/drawing/2014/main" id="{3559E4C4-F65B-D208-0F23-3EECBA995C26}"/>
              </a:ext>
            </a:extLst>
          </p:cNvPr>
          <p:cNvSpPr>
            <a:spLocks noGrp="1"/>
          </p:cNvSpPr>
          <p:nvPr>
            <p:ph idx="1"/>
          </p:nvPr>
        </p:nvSpPr>
        <p:spPr>
          <a:xfrm>
            <a:off x="457200" y="1295400"/>
            <a:ext cx="8229600" cy="5287962"/>
          </a:xfrm>
        </p:spPr>
        <p:txBody>
          <a:bodyPr>
            <a:normAutofit/>
          </a:bodyPr>
          <a:lstStyle/>
          <a:p>
            <a:pPr marL="0" indent="0">
              <a:buNone/>
            </a:pPr>
            <a:r>
              <a:rPr lang="en-US" dirty="0"/>
              <a:t>Riley et al came up sample size calculators for R and Stata </a:t>
            </a:r>
          </a:p>
          <a:p>
            <a:pPr marL="0" indent="0">
              <a:buNone/>
            </a:pPr>
            <a:r>
              <a:rPr lang="en-US" sz="900" dirty="0"/>
              <a:t>(</a:t>
            </a:r>
            <a:r>
              <a:rPr lang="en-US" sz="900" dirty="0">
                <a:hlinkClick r:id="rId3"/>
              </a:rPr>
              <a:t>https://www.bmj.com/content/368/bmj.m441</a:t>
            </a:r>
            <a:r>
              <a:rPr lang="en-US" sz="900" dirty="0"/>
              <a:t>)</a:t>
            </a:r>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endParaRPr lang="en-US" sz="900" dirty="0"/>
          </a:p>
          <a:p>
            <a:pPr marL="0" indent="0">
              <a:buNone/>
            </a:pPr>
            <a:r>
              <a:rPr lang="en-US" sz="1800" dirty="0" err="1"/>
              <a:t>pmsampsize</a:t>
            </a:r>
            <a:r>
              <a:rPr lang="en-US" sz="1800" dirty="0"/>
              <a:t>(</a:t>
            </a:r>
            <a:r>
              <a:rPr lang="en-US" sz="1800" dirty="0">
                <a:highlight>
                  <a:srgbClr val="FFFF00"/>
                </a:highlight>
              </a:rPr>
              <a:t>type</a:t>
            </a:r>
            <a:r>
              <a:rPr lang="en-US" sz="1800" dirty="0"/>
              <a:t> = "b", </a:t>
            </a:r>
            <a:r>
              <a:rPr lang="en-US" sz="1800" dirty="0" err="1">
                <a:highlight>
                  <a:srgbClr val="FFFF00"/>
                </a:highlight>
              </a:rPr>
              <a:t>csrsquared</a:t>
            </a:r>
            <a:r>
              <a:rPr lang="en-US" sz="1800" dirty="0"/>
              <a:t> = 0.288, </a:t>
            </a:r>
            <a:r>
              <a:rPr lang="en-US" sz="1800" dirty="0">
                <a:highlight>
                  <a:srgbClr val="FFFF00"/>
                </a:highlight>
              </a:rPr>
              <a:t>parameters</a:t>
            </a:r>
            <a:r>
              <a:rPr lang="en-US" sz="1800" dirty="0"/>
              <a:t> = 24, </a:t>
            </a:r>
            <a:r>
              <a:rPr lang="en-US" sz="1800" dirty="0">
                <a:highlight>
                  <a:srgbClr val="FFFF00"/>
                </a:highlight>
              </a:rPr>
              <a:t>prevalence</a:t>
            </a:r>
            <a:r>
              <a:rPr lang="en-US" sz="1800" dirty="0"/>
              <a:t> = 0.174)</a:t>
            </a:r>
          </a:p>
          <a:p>
            <a:pPr marL="0" indent="0">
              <a:buNone/>
            </a:pPr>
            <a:endParaRPr lang="en-US" sz="800" dirty="0"/>
          </a:p>
          <a:p>
            <a:pPr marL="0" indent="0">
              <a:buNone/>
            </a:pPr>
            <a:r>
              <a:rPr lang="en-US" sz="1800" dirty="0" err="1"/>
              <a:t>pmsampsize</a:t>
            </a:r>
            <a:r>
              <a:rPr lang="en-US" sz="1800" dirty="0"/>
              <a:t>(type = "b", </a:t>
            </a:r>
            <a:r>
              <a:rPr lang="en-US" sz="1800" dirty="0" err="1">
                <a:highlight>
                  <a:srgbClr val="FFFF00"/>
                </a:highlight>
              </a:rPr>
              <a:t>cstatistic</a:t>
            </a:r>
            <a:r>
              <a:rPr lang="en-US" sz="1800" dirty="0"/>
              <a:t> = 0.89, parameters = 24, prevalence = 0.174)</a:t>
            </a:r>
          </a:p>
          <a:p>
            <a:pPr marL="0" indent="0">
              <a:buNone/>
            </a:pPr>
            <a:endParaRPr lang="en-US" sz="800" dirty="0"/>
          </a:p>
          <a:p>
            <a:pPr marL="0" indent="0">
              <a:buNone/>
            </a:pPr>
            <a:r>
              <a:rPr lang="en-US" sz="2200" dirty="0"/>
              <a:t>Output will give different sample sizes that meet the different criteria</a:t>
            </a:r>
          </a:p>
          <a:p>
            <a:r>
              <a:rPr lang="en-US" sz="2200" dirty="0"/>
              <a:t>The safest option is the largest sample size</a:t>
            </a:r>
          </a:p>
          <a:p>
            <a:r>
              <a:rPr lang="en-US" sz="2200" dirty="0"/>
              <a:t>Authors recommend reducing candidate variables if given sample sizes are not feasible</a:t>
            </a:r>
            <a:endParaRPr lang="en-US" dirty="0"/>
          </a:p>
          <a:p>
            <a:pPr marL="0" indent="0">
              <a:buNone/>
            </a:pPr>
            <a:endParaRPr lang="en-US" dirty="0"/>
          </a:p>
          <a:p>
            <a:pPr marL="0" indent="0">
              <a:buNone/>
            </a:pPr>
            <a:endParaRPr lang="en-US" dirty="0"/>
          </a:p>
          <a:p>
            <a:pPr marL="0" indent="0">
              <a:buNone/>
            </a:pPr>
            <a:endParaRPr lang="en-US" sz="800" dirty="0"/>
          </a:p>
          <a:p>
            <a:pPr marL="0" indent="0">
              <a:buNone/>
            </a:pPr>
            <a:endParaRPr lang="en-US" sz="800" dirty="0"/>
          </a:p>
          <a:p>
            <a:pPr marL="0" indent="0">
              <a:buNone/>
            </a:pPr>
            <a:endParaRPr lang="en-US" dirty="0"/>
          </a:p>
        </p:txBody>
      </p:sp>
      <p:pic>
        <p:nvPicPr>
          <p:cNvPr id="12" name="Picture 11">
            <a:extLst>
              <a:ext uri="{FF2B5EF4-FFF2-40B4-BE49-F238E27FC236}">
                <a16:creationId xmlns:a16="http://schemas.microsoft.com/office/drawing/2014/main" id="{2EAC67DE-71C7-DF9D-6596-1B9C4D9AD0D4}"/>
              </a:ext>
            </a:extLst>
          </p:cNvPr>
          <p:cNvPicPr>
            <a:picLocks noChangeAspect="1"/>
          </p:cNvPicPr>
          <p:nvPr/>
        </p:nvPicPr>
        <p:blipFill>
          <a:blip r:embed="rId4"/>
          <a:stretch>
            <a:fillRect/>
          </a:stretch>
        </p:blipFill>
        <p:spPr>
          <a:xfrm>
            <a:off x="678928" y="2164767"/>
            <a:ext cx="7729283" cy="1455007"/>
          </a:xfrm>
          <a:prstGeom prst="rect">
            <a:avLst/>
          </a:prstGeom>
        </p:spPr>
      </p:pic>
    </p:spTree>
    <p:extLst>
      <p:ext uri="{BB962C8B-B14F-4D97-AF65-F5344CB8AC3E}">
        <p14:creationId xmlns:p14="http://schemas.microsoft.com/office/powerpoint/2010/main" val="2731110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F4436-B4FC-EFB5-371F-5B19FEB06597}"/>
            </a:ext>
          </a:extLst>
        </p:cNvPr>
        <p:cNvGrpSpPr/>
        <p:nvPr/>
      </p:nvGrpSpPr>
      <p:grpSpPr>
        <a:xfrm>
          <a:off x="0" y="0"/>
          <a:ext cx="0" cy="0"/>
          <a:chOff x="0" y="0"/>
          <a:chExt cx="0" cy="0"/>
        </a:xfrm>
      </p:grpSpPr>
      <p:sp>
        <p:nvSpPr>
          <p:cNvPr id="17409" name="Title 1">
            <a:extLst>
              <a:ext uri="{FF2B5EF4-FFF2-40B4-BE49-F238E27FC236}">
                <a16:creationId xmlns:a16="http://schemas.microsoft.com/office/drawing/2014/main" id="{78925CCD-B7F5-788C-6F5D-F997150CE779}"/>
              </a:ext>
            </a:extLst>
          </p:cNvPr>
          <p:cNvSpPr>
            <a:spLocks noGrp="1"/>
          </p:cNvSpPr>
          <p:nvPr>
            <p:ph type="title"/>
          </p:nvPr>
        </p:nvSpPr>
        <p:spPr/>
        <p:txBody>
          <a:bodyPr>
            <a:normAutofit/>
          </a:bodyPr>
          <a:lstStyle/>
          <a:p>
            <a:pPr eaLnBrk="1" hangingPunct="1">
              <a:defRPr/>
            </a:pPr>
            <a:r>
              <a:rPr lang="en-US" dirty="0">
                <a:latin typeface="Arial Rounded MT Bold" charset="0"/>
                <a:ea typeface="ＭＳ Ｐゴシック" charset="0"/>
              </a:rPr>
              <a:t>Introduction to Predictive Modeling</a:t>
            </a:r>
          </a:p>
        </p:txBody>
      </p:sp>
      <p:sp>
        <p:nvSpPr>
          <p:cNvPr id="14339" name="Content Placeholder 2">
            <a:extLst>
              <a:ext uri="{FF2B5EF4-FFF2-40B4-BE49-F238E27FC236}">
                <a16:creationId xmlns:a16="http://schemas.microsoft.com/office/drawing/2014/main" id="{922C967F-FB8C-98F7-EB5C-E4F5F70A2C11}"/>
              </a:ext>
            </a:extLst>
          </p:cNvPr>
          <p:cNvSpPr>
            <a:spLocks noGrp="1"/>
          </p:cNvSpPr>
          <p:nvPr>
            <p:ph idx="1"/>
          </p:nvPr>
        </p:nvSpPr>
        <p:spPr/>
        <p:txBody>
          <a:bodyPr/>
          <a:lstStyle/>
          <a:p>
            <a:pPr marL="0" indent="0">
              <a:buFont typeface="Arial" panose="020B0604020202020204" pitchFamily="34" charset="0"/>
              <a:buNone/>
            </a:pPr>
            <a:r>
              <a:rPr lang="en-US" altLang="en-US" dirty="0"/>
              <a:t>“…</a:t>
            </a:r>
            <a:r>
              <a:rPr lang="en-US" b="0" i="0" dirty="0">
                <a:solidFill>
                  <a:srgbClr val="111111"/>
                </a:solidFill>
                <a:effectLst/>
                <a:latin typeface="SourceSansPro"/>
              </a:rPr>
              <a:t>uses known results to create, process, and validate a model that can be used to forecast future outcomes” – Investopedia </a:t>
            </a:r>
            <a:endParaRPr lang="en-US" altLang="en-US" dirty="0"/>
          </a:p>
        </p:txBody>
      </p:sp>
      <p:graphicFrame>
        <p:nvGraphicFramePr>
          <p:cNvPr id="3" name="Diagram 2">
            <a:extLst>
              <a:ext uri="{FF2B5EF4-FFF2-40B4-BE49-F238E27FC236}">
                <a16:creationId xmlns:a16="http://schemas.microsoft.com/office/drawing/2014/main" id="{2DC7502D-2DE9-290E-724F-AA34C5020B0A}"/>
              </a:ext>
            </a:extLst>
          </p:cNvPr>
          <p:cNvGraphicFramePr/>
          <p:nvPr>
            <p:extLst>
              <p:ext uri="{D42A27DB-BD31-4B8C-83A1-F6EECF244321}">
                <p14:modId xmlns:p14="http://schemas.microsoft.com/office/powerpoint/2010/main" val="1783266178"/>
              </p:ext>
            </p:extLst>
          </p:nvPr>
        </p:nvGraphicFramePr>
        <p:xfrm>
          <a:off x="1524000" y="21844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828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86B3-EAF8-FB3A-F82B-702BA465C380}"/>
              </a:ext>
            </a:extLst>
          </p:cNvPr>
          <p:cNvSpPr>
            <a:spLocks noGrp="1"/>
          </p:cNvSpPr>
          <p:nvPr>
            <p:ph type="title"/>
          </p:nvPr>
        </p:nvSpPr>
        <p:spPr/>
        <p:txBody>
          <a:bodyPr/>
          <a:lstStyle/>
          <a:p>
            <a:r>
              <a:rPr lang="en-US" dirty="0"/>
              <a:t>Missing Data</a:t>
            </a:r>
          </a:p>
        </p:txBody>
      </p:sp>
      <p:sp>
        <p:nvSpPr>
          <p:cNvPr id="3" name="Content Placeholder 2">
            <a:extLst>
              <a:ext uri="{FF2B5EF4-FFF2-40B4-BE49-F238E27FC236}">
                <a16:creationId xmlns:a16="http://schemas.microsoft.com/office/drawing/2014/main" id="{4E130AD0-29CF-35C2-3737-8775E94AD1A4}"/>
              </a:ext>
            </a:extLst>
          </p:cNvPr>
          <p:cNvSpPr>
            <a:spLocks noGrp="1"/>
          </p:cNvSpPr>
          <p:nvPr>
            <p:ph idx="1"/>
          </p:nvPr>
        </p:nvSpPr>
        <p:spPr/>
        <p:txBody>
          <a:bodyPr>
            <a:normAutofit fontScale="92500" lnSpcReduction="20000"/>
          </a:bodyPr>
          <a:lstStyle/>
          <a:p>
            <a:pPr marL="0" indent="0">
              <a:buNone/>
            </a:pPr>
            <a:r>
              <a:rPr lang="en-US" dirty="0"/>
              <a:t>Consider why a variable is missing and how much of it is missing </a:t>
            </a:r>
          </a:p>
          <a:p>
            <a:pPr marL="0" indent="0">
              <a:buNone/>
            </a:pPr>
            <a:endParaRPr lang="en-US" sz="900" dirty="0"/>
          </a:p>
          <a:p>
            <a:r>
              <a:rPr lang="en-US" dirty="0"/>
              <a:t>Does it make sense that missingness can be its own category for prediction? i.e., unknown insurance status may relate to willingness to call ambulance and therefore could be a helpful predictor </a:t>
            </a:r>
          </a:p>
          <a:p>
            <a:pPr marL="0" indent="0">
              <a:buNone/>
            </a:pPr>
            <a:endParaRPr lang="en-US" sz="900" dirty="0"/>
          </a:p>
          <a:p>
            <a:r>
              <a:rPr lang="en-US" dirty="0"/>
              <a:t>Consider removing variables with high rates of missingness – if the variable is often missing, how useful would it truly to be to users of your model?</a:t>
            </a:r>
          </a:p>
          <a:p>
            <a:pPr marL="0" indent="0">
              <a:buNone/>
            </a:pPr>
            <a:endParaRPr lang="en-US" sz="900" dirty="0"/>
          </a:p>
          <a:p>
            <a:r>
              <a:rPr lang="en-US" dirty="0"/>
              <a:t>Could potentially use complete-case analysis (removing any observations missing any data) for MCAR situations but that could substantially reduce your sample size </a:t>
            </a:r>
          </a:p>
          <a:p>
            <a:pPr marL="0" indent="0">
              <a:buNone/>
            </a:pPr>
            <a:endParaRPr lang="en-US" sz="900" dirty="0"/>
          </a:p>
          <a:p>
            <a:r>
              <a:rPr lang="en-US" dirty="0"/>
              <a:t>Multiple imputation (MI) is a valid way to handle all types of missingness (MCAR, MAR, MNAR)</a:t>
            </a:r>
          </a:p>
          <a:p>
            <a:pPr lvl="1"/>
            <a:r>
              <a:rPr lang="en-US" dirty="0"/>
              <a:t>Variable selection becomes tricky with MI because we now have multiple slightly varied datasets that could lead to different selections</a:t>
            </a:r>
          </a:p>
        </p:txBody>
      </p:sp>
    </p:spTree>
    <p:extLst>
      <p:ext uri="{BB962C8B-B14F-4D97-AF65-F5344CB8AC3E}">
        <p14:creationId xmlns:p14="http://schemas.microsoft.com/office/powerpoint/2010/main" val="847231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D497-2441-7BFE-D8CF-10EF544964D7}"/>
              </a:ext>
            </a:extLst>
          </p:cNvPr>
          <p:cNvSpPr>
            <a:spLocks noGrp="1"/>
          </p:cNvSpPr>
          <p:nvPr>
            <p:ph type="title"/>
          </p:nvPr>
        </p:nvSpPr>
        <p:spPr/>
        <p:txBody>
          <a:bodyPr/>
          <a:lstStyle/>
          <a:p>
            <a:r>
              <a:rPr lang="en-US" dirty="0"/>
              <a:t>Missing Data (Multiple Imputation)</a:t>
            </a:r>
          </a:p>
        </p:txBody>
      </p:sp>
      <p:sp>
        <p:nvSpPr>
          <p:cNvPr id="3" name="Content Placeholder 2">
            <a:extLst>
              <a:ext uri="{FF2B5EF4-FFF2-40B4-BE49-F238E27FC236}">
                <a16:creationId xmlns:a16="http://schemas.microsoft.com/office/drawing/2014/main" id="{CE218DDD-F9EE-A71B-C795-F2888685DC18}"/>
              </a:ext>
            </a:extLst>
          </p:cNvPr>
          <p:cNvSpPr>
            <a:spLocks noGrp="1"/>
          </p:cNvSpPr>
          <p:nvPr>
            <p:ph idx="1"/>
          </p:nvPr>
        </p:nvSpPr>
        <p:spPr/>
        <p:txBody>
          <a:bodyPr>
            <a:normAutofit lnSpcReduction="10000"/>
          </a:bodyPr>
          <a:lstStyle/>
          <a:p>
            <a:pPr marL="0" indent="0">
              <a:buNone/>
            </a:pPr>
            <a:r>
              <a:rPr lang="en-US" dirty="0"/>
              <a:t>An extremely brief explanation of multiple imputation (MI):</a:t>
            </a:r>
          </a:p>
          <a:p>
            <a:r>
              <a:rPr lang="en-US" dirty="0"/>
              <a:t>MI is the process of filling in missing data by creating multiple datasets where the missing values are filled in with plausible data but the datasets vary from one another in a way that simulates the variety seen in real data </a:t>
            </a:r>
          </a:p>
          <a:p>
            <a:pPr marL="0" indent="0">
              <a:buNone/>
            </a:pPr>
            <a:endParaRPr lang="en-US" dirty="0"/>
          </a:p>
          <a:p>
            <a:pPr marL="0" indent="0">
              <a:buNone/>
            </a:pPr>
            <a:r>
              <a:rPr lang="en-US" dirty="0"/>
              <a:t>Steps (normally):</a:t>
            </a:r>
          </a:p>
          <a:p>
            <a:pPr marL="457200" indent="-457200">
              <a:buAutoNum type="arabicPeriod"/>
            </a:pPr>
            <a:r>
              <a:rPr lang="en-US" dirty="0"/>
              <a:t>Determine method for filling in datasets (FCS, MICE, etc.)</a:t>
            </a:r>
          </a:p>
          <a:p>
            <a:pPr marL="457200" indent="-457200">
              <a:buAutoNum type="arabicPeriod"/>
            </a:pPr>
            <a:r>
              <a:rPr lang="en-US" dirty="0"/>
              <a:t>Create 5-10 of the MI datasets </a:t>
            </a:r>
          </a:p>
          <a:p>
            <a:pPr marL="457200" indent="-457200">
              <a:buAutoNum type="arabicPeriod"/>
            </a:pPr>
            <a:r>
              <a:rPr lang="en-US" dirty="0"/>
              <a:t>Run the same model in each of the MI datasets</a:t>
            </a:r>
          </a:p>
          <a:p>
            <a:pPr marL="457200" indent="-457200">
              <a:buAutoNum type="arabicPeriod"/>
            </a:pPr>
            <a:r>
              <a:rPr lang="en-US" dirty="0"/>
              <a:t>Combine the coefficients through a method such as Rubin’s Rules to get a single, usable model with coefficients and confidence intervals</a:t>
            </a:r>
          </a:p>
        </p:txBody>
      </p:sp>
    </p:spTree>
    <p:extLst>
      <p:ext uri="{BB962C8B-B14F-4D97-AF65-F5344CB8AC3E}">
        <p14:creationId xmlns:p14="http://schemas.microsoft.com/office/powerpoint/2010/main" val="3932748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86B3-EAF8-FB3A-F82B-702BA465C380}"/>
              </a:ext>
            </a:extLst>
          </p:cNvPr>
          <p:cNvSpPr>
            <a:spLocks noGrp="1"/>
          </p:cNvSpPr>
          <p:nvPr>
            <p:ph type="title"/>
          </p:nvPr>
        </p:nvSpPr>
        <p:spPr/>
        <p:txBody>
          <a:bodyPr/>
          <a:lstStyle/>
          <a:p>
            <a:r>
              <a:rPr lang="en-US" dirty="0"/>
              <a:t>Missing Data</a:t>
            </a:r>
          </a:p>
        </p:txBody>
      </p:sp>
      <p:sp>
        <p:nvSpPr>
          <p:cNvPr id="3" name="Content Placeholder 2">
            <a:extLst>
              <a:ext uri="{FF2B5EF4-FFF2-40B4-BE49-F238E27FC236}">
                <a16:creationId xmlns:a16="http://schemas.microsoft.com/office/drawing/2014/main" id="{4E130AD0-29CF-35C2-3737-8775E94AD1A4}"/>
              </a:ext>
            </a:extLst>
          </p:cNvPr>
          <p:cNvSpPr>
            <a:spLocks noGrp="1"/>
          </p:cNvSpPr>
          <p:nvPr>
            <p:ph idx="1"/>
          </p:nvPr>
        </p:nvSpPr>
        <p:spPr/>
        <p:txBody>
          <a:bodyPr>
            <a:normAutofit/>
          </a:bodyPr>
          <a:lstStyle/>
          <a:p>
            <a:pPr marL="0" indent="0">
              <a:buNone/>
            </a:pPr>
            <a:r>
              <a:rPr lang="en-US" sz="2200" dirty="0"/>
              <a:t>RR still works for cases where you did not use software for variable selection</a:t>
            </a:r>
          </a:p>
          <a:p>
            <a:pPr marL="0" indent="0">
              <a:buNone/>
            </a:pPr>
            <a:endParaRPr lang="en-US" sz="800" dirty="0"/>
          </a:p>
          <a:p>
            <a:pPr marL="0" indent="0">
              <a:buNone/>
            </a:pPr>
            <a:r>
              <a:rPr lang="en-US" sz="2200" dirty="0"/>
              <a:t>Otherwise, the following options are available to you (based on work by Wood et al [link in notes]):</a:t>
            </a:r>
          </a:p>
        </p:txBody>
      </p:sp>
      <p:graphicFrame>
        <p:nvGraphicFramePr>
          <p:cNvPr id="4" name="Table 3">
            <a:extLst>
              <a:ext uri="{FF2B5EF4-FFF2-40B4-BE49-F238E27FC236}">
                <a16:creationId xmlns:a16="http://schemas.microsoft.com/office/drawing/2014/main" id="{4128F08F-7175-67B7-D406-BE86D93D232E}"/>
              </a:ext>
            </a:extLst>
          </p:cNvPr>
          <p:cNvGraphicFramePr>
            <a:graphicFrameLocks noGrp="1"/>
          </p:cNvGraphicFramePr>
          <p:nvPr>
            <p:extLst>
              <p:ext uri="{D42A27DB-BD31-4B8C-83A1-F6EECF244321}">
                <p14:modId xmlns:p14="http://schemas.microsoft.com/office/powerpoint/2010/main" val="1909435156"/>
              </p:ext>
            </p:extLst>
          </p:nvPr>
        </p:nvGraphicFramePr>
        <p:xfrm>
          <a:off x="381000" y="2895600"/>
          <a:ext cx="7924800" cy="346456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663106759"/>
                    </a:ext>
                  </a:extLst>
                </a:gridCol>
                <a:gridCol w="762000">
                  <a:extLst>
                    <a:ext uri="{9D8B030D-6E8A-4147-A177-3AD203B41FA5}">
                      <a16:colId xmlns:a16="http://schemas.microsoft.com/office/drawing/2014/main" val="2807782503"/>
                    </a:ext>
                  </a:extLst>
                </a:gridCol>
                <a:gridCol w="5257800">
                  <a:extLst>
                    <a:ext uri="{9D8B030D-6E8A-4147-A177-3AD203B41FA5}">
                      <a16:colId xmlns:a16="http://schemas.microsoft.com/office/drawing/2014/main" val="1630354123"/>
                    </a:ext>
                  </a:extLst>
                </a:gridCol>
              </a:tblGrid>
              <a:tr h="370840">
                <a:tc>
                  <a:txBody>
                    <a:bodyPr/>
                    <a:lstStyle/>
                    <a:p>
                      <a:r>
                        <a:rPr lang="en-US" sz="1400" dirty="0"/>
                        <a:t>Type</a:t>
                      </a:r>
                    </a:p>
                  </a:txBody>
                  <a:tcPr/>
                </a:tc>
                <a:tc>
                  <a:txBody>
                    <a:bodyPr/>
                    <a:lstStyle/>
                    <a:p>
                      <a:r>
                        <a:rPr lang="en-US" sz="1400" dirty="0"/>
                        <a:t>Name</a:t>
                      </a:r>
                    </a:p>
                  </a:txBody>
                  <a:tcPr/>
                </a:tc>
                <a:tc>
                  <a:txBody>
                    <a:bodyPr/>
                    <a:lstStyle/>
                    <a:p>
                      <a:r>
                        <a:rPr lang="en-US" sz="1400" dirty="0"/>
                        <a:t>Description</a:t>
                      </a:r>
                    </a:p>
                  </a:txBody>
                  <a:tcPr/>
                </a:tc>
                <a:extLst>
                  <a:ext uri="{0D108BD9-81ED-4DB2-BD59-A6C34878D82A}">
                    <a16:rowId xmlns:a16="http://schemas.microsoft.com/office/drawing/2014/main" val="2125459310"/>
                  </a:ext>
                </a:extLst>
              </a:tr>
              <a:tr h="370840">
                <a:tc rowSpan="3">
                  <a:txBody>
                    <a:bodyPr/>
                    <a:lstStyle/>
                    <a:p>
                      <a:r>
                        <a:rPr lang="en-US" sz="1400" dirty="0"/>
                        <a:t>Separate imputations</a:t>
                      </a:r>
                    </a:p>
                  </a:txBody>
                  <a:tcPr/>
                </a:tc>
                <a:tc>
                  <a:txBody>
                    <a:bodyPr/>
                    <a:lstStyle/>
                    <a:p>
                      <a:r>
                        <a:rPr lang="en-US" sz="1400" dirty="0"/>
                        <a:t>S1</a:t>
                      </a:r>
                    </a:p>
                  </a:txBody>
                  <a:tcPr/>
                </a:tc>
                <a:tc>
                  <a:txBody>
                    <a:bodyPr/>
                    <a:lstStyle/>
                    <a:p>
                      <a:r>
                        <a:rPr lang="en-US" sz="1400" dirty="0"/>
                        <a:t>select predictors that appear in any model</a:t>
                      </a:r>
                    </a:p>
                  </a:txBody>
                  <a:tcPr/>
                </a:tc>
                <a:extLst>
                  <a:ext uri="{0D108BD9-81ED-4DB2-BD59-A6C34878D82A}">
                    <a16:rowId xmlns:a16="http://schemas.microsoft.com/office/drawing/2014/main" val="1070608206"/>
                  </a:ext>
                </a:extLst>
              </a:tr>
              <a:tr h="370840">
                <a:tc vMerge="1">
                  <a:txBody>
                    <a:bodyPr/>
                    <a:lstStyle/>
                    <a:p>
                      <a:endParaRPr lang="en-US" dirty="0"/>
                    </a:p>
                  </a:txBody>
                  <a:tcPr/>
                </a:tc>
                <a:tc>
                  <a:txBody>
                    <a:bodyPr/>
                    <a:lstStyle/>
                    <a:p>
                      <a:r>
                        <a:rPr lang="en-US" sz="1400" dirty="0"/>
                        <a:t>S2</a:t>
                      </a:r>
                    </a:p>
                  </a:txBody>
                  <a:tcPr/>
                </a:tc>
                <a:tc>
                  <a:txBody>
                    <a:bodyPr/>
                    <a:lstStyle/>
                    <a:p>
                      <a:r>
                        <a:rPr lang="en-US" sz="1400" dirty="0"/>
                        <a:t>select predictors that appear in at least half of the models</a:t>
                      </a:r>
                    </a:p>
                  </a:txBody>
                  <a:tcPr/>
                </a:tc>
                <a:extLst>
                  <a:ext uri="{0D108BD9-81ED-4DB2-BD59-A6C34878D82A}">
                    <a16:rowId xmlns:a16="http://schemas.microsoft.com/office/drawing/2014/main" val="412714010"/>
                  </a:ext>
                </a:extLst>
              </a:tr>
              <a:tr h="370840">
                <a:tc vMerge="1">
                  <a:txBody>
                    <a:bodyPr/>
                    <a:lstStyle/>
                    <a:p>
                      <a:endParaRPr lang="en-US" dirty="0"/>
                    </a:p>
                  </a:txBody>
                  <a:tcPr/>
                </a:tc>
                <a:tc>
                  <a:txBody>
                    <a:bodyPr/>
                    <a:lstStyle/>
                    <a:p>
                      <a:r>
                        <a:rPr lang="en-US" sz="1400" dirty="0"/>
                        <a:t>S3</a:t>
                      </a:r>
                    </a:p>
                  </a:txBody>
                  <a:tcPr/>
                </a:tc>
                <a:tc>
                  <a:txBody>
                    <a:bodyPr/>
                    <a:lstStyle/>
                    <a:p>
                      <a:r>
                        <a:rPr lang="en-US" sz="1400" dirty="0"/>
                        <a:t>select predictors that appear in all models</a:t>
                      </a:r>
                    </a:p>
                  </a:txBody>
                  <a:tcPr/>
                </a:tc>
                <a:extLst>
                  <a:ext uri="{0D108BD9-81ED-4DB2-BD59-A6C34878D82A}">
                    <a16:rowId xmlns:a16="http://schemas.microsoft.com/office/drawing/2014/main" val="377896758"/>
                  </a:ext>
                </a:extLst>
              </a:tr>
              <a:tr h="370840">
                <a:tc rowSpan="3">
                  <a:txBody>
                    <a:bodyPr/>
                    <a:lstStyle/>
                    <a:p>
                      <a:r>
                        <a:rPr lang="en-US" sz="1400" dirty="0"/>
                        <a:t>Stacked set with weighted regression</a:t>
                      </a:r>
                    </a:p>
                  </a:txBody>
                  <a:tcPr/>
                </a:tc>
                <a:tc>
                  <a:txBody>
                    <a:bodyPr/>
                    <a:lstStyle/>
                    <a:p>
                      <a:r>
                        <a:rPr lang="en-US" sz="1400" dirty="0"/>
                        <a:t>W1</a:t>
                      </a:r>
                    </a:p>
                  </a:txBody>
                  <a:tcPr/>
                </a:tc>
                <a:tc>
                  <a:txBody>
                    <a:bodyPr/>
                    <a:lstStyle/>
                    <a:p>
                      <a:r>
                        <a:rPr lang="en-US" sz="1400" i="1" dirty="0" err="1"/>
                        <a:t>w</a:t>
                      </a:r>
                      <a:r>
                        <a:rPr lang="en-US" sz="1400" i="1" baseline="-25000" dirty="0" err="1"/>
                        <a:t>i</a:t>
                      </a:r>
                      <a:r>
                        <a:rPr lang="en-US" sz="1400" i="1" dirty="0"/>
                        <a:t>=1/M</a:t>
                      </a:r>
                      <a:r>
                        <a:rPr lang="en-US" sz="1400" dirty="0"/>
                        <a:t>. These weights scale the log likelihood for the stacked data to the equivalent of a data set of length </a:t>
                      </a:r>
                      <a:r>
                        <a:rPr lang="en-US" sz="1400" i="1" dirty="0"/>
                        <a:t>n</a:t>
                      </a:r>
                      <a:r>
                        <a:rPr lang="en-US" sz="1400" dirty="0"/>
                        <a:t> but ignore the degree of missing information</a:t>
                      </a:r>
                    </a:p>
                  </a:txBody>
                  <a:tcPr/>
                </a:tc>
                <a:extLst>
                  <a:ext uri="{0D108BD9-81ED-4DB2-BD59-A6C34878D82A}">
                    <a16:rowId xmlns:a16="http://schemas.microsoft.com/office/drawing/2014/main" val="2027310912"/>
                  </a:ext>
                </a:extLst>
              </a:tr>
              <a:tr h="370840">
                <a:tc vMerge="1">
                  <a:txBody>
                    <a:bodyPr/>
                    <a:lstStyle/>
                    <a:p>
                      <a:endParaRPr lang="en-US" dirty="0"/>
                    </a:p>
                  </a:txBody>
                  <a:tcPr/>
                </a:tc>
                <a:tc>
                  <a:txBody>
                    <a:bodyPr/>
                    <a:lstStyle/>
                    <a:p>
                      <a:r>
                        <a:rPr lang="en-US" sz="1400" dirty="0"/>
                        <a:t>W2</a:t>
                      </a:r>
                    </a:p>
                  </a:txBody>
                  <a:tcPr/>
                </a:tc>
                <a:tc>
                  <a:txBody>
                    <a:bodyPr/>
                    <a:lstStyle/>
                    <a:p>
                      <a:r>
                        <a:rPr lang="en-US" sz="1400" i="1" dirty="0" err="1"/>
                        <a:t>w</a:t>
                      </a:r>
                      <a:r>
                        <a:rPr lang="en-US" sz="1400" i="1" baseline="-25000" dirty="0" err="1"/>
                        <a:t>i</a:t>
                      </a:r>
                      <a:r>
                        <a:rPr lang="en-US" sz="1400" i="1" dirty="0"/>
                        <a:t>=(1−f)/M </a:t>
                      </a:r>
                      <a:r>
                        <a:rPr lang="en-US" sz="1400" dirty="0"/>
                        <a:t>where </a:t>
                      </a:r>
                      <a:r>
                        <a:rPr lang="en-US" sz="1400" i="1" dirty="0"/>
                        <a:t>f</a:t>
                      </a:r>
                      <a:r>
                        <a:rPr lang="en-US" sz="1400" dirty="0"/>
                        <a:t>, the average fraction of missing data across all variables, is calculated as (total number of missing values across all variables) divided by </a:t>
                      </a:r>
                      <a:r>
                        <a:rPr lang="en-US" sz="1400" i="1" dirty="0" err="1"/>
                        <a:t>pn</a:t>
                      </a:r>
                      <a:endParaRPr lang="en-US" sz="1400" i="1" dirty="0"/>
                    </a:p>
                  </a:txBody>
                  <a:tcPr/>
                </a:tc>
                <a:extLst>
                  <a:ext uri="{0D108BD9-81ED-4DB2-BD59-A6C34878D82A}">
                    <a16:rowId xmlns:a16="http://schemas.microsoft.com/office/drawing/2014/main" val="4270695260"/>
                  </a:ext>
                </a:extLst>
              </a:tr>
              <a:tr h="370840">
                <a:tc vMerge="1">
                  <a:txBody>
                    <a:bodyPr/>
                    <a:lstStyle/>
                    <a:p>
                      <a:endParaRPr lang="en-US" dirty="0"/>
                    </a:p>
                  </a:txBody>
                  <a:tcPr/>
                </a:tc>
                <a:tc>
                  <a:txBody>
                    <a:bodyPr/>
                    <a:lstStyle/>
                    <a:p>
                      <a:r>
                        <a:rPr lang="en-US" sz="1400" dirty="0"/>
                        <a:t>W3</a:t>
                      </a:r>
                    </a:p>
                  </a:txBody>
                  <a:tcPr/>
                </a:tc>
                <a:tc>
                  <a:txBody>
                    <a:bodyPr/>
                    <a:lstStyle/>
                    <a:p>
                      <a:r>
                        <a:rPr lang="en-US" sz="1400" i="1" dirty="0" err="1"/>
                        <a:t>w</a:t>
                      </a:r>
                      <a:r>
                        <a:rPr lang="en-US" sz="1400" i="1" baseline="-25000" dirty="0" err="1"/>
                        <a:t>i</a:t>
                      </a:r>
                      <a:r>
                        <a:rPr lang="en-US" sz="1400" i="1" dirty="0"/>
                        <a:t>=(1−f</a:t>
                      </a:r>
                      <a:r>
                        <a:rPr lang="en-US" sz="1400" i="1" baseline="-25000" dirty="0"/>
                        <a:t>i</a:t>
                      </a:r>
                      <a:r>
                        <a:rPr lang="en-US" sz="1400" i="1" dirty="0"/>
                        <a:t>)/M </a:t>
                      </a:r>
                      <a:r>
                        <a:rPr lang="en-US" sz="1400" dirty="0"/>
                        <a:t>where </a:t>
                      </a:r>
                      <a:r>
                        <a:rPr lang="en-US" sz="1400" i="1" dirty="0"/>
                        <a:t>f</a:t>
                      </a:r>
                      <a:r>
                        <a:rPr lang="en-US" sz="1400" i="1" baseline="-25000" dirty="0"/>
                        <a:t>i</a:t>
                      </a:r>
                      <a:r>
                        <a:rPr lang="en-US" sz="1400" dirty="0"/>
                        <a:t>, the fraction of missing data for variable </a:t>
                      </a:r>
                      <a:r>
                        <a:rPr lang="en-US" sz="1400" i="1" dirty="0"/>
                        <a:t>X</a:t>
                      </a:r>
                      <a:r>
                        <a:rPr lang="en-US" sz="1400" i="1" baseline="-25000" dirty="0"/>
                        <a:t>i</a:t>
                      </a:r>
                      <a:r>
                        <a:rPr lang="en-US" sz="1400" dirty="0"/>
                        <a:t>, is calculated as (number of missing values for variable </a:t>
                      </a:r>
                      <a:r>
                        <a:rPr lang="en-US" sz="1400" i="1" dirty="0"/>
                        <a:t>X</a:t>
                      </a:r>
                      <a:r>
                        <a:rPr lang="en-US" sz="1400" i="1" baseline="-25000" dirty="0"/>
                        <a:t>i</a:t>
                      </a:r>
                      <a:r>
                        <a:rPr lang="en-US" sz="1400" dirty="0"/>
                        <a:t>) divided by </a:t>
                      </a:r>
                      <a:r>
                        <a:rPr lang="en-US" sz="1400" i="1" dirty="0"/>
                        <a:t>n</a:t>
                      </a:r>
                    </a:p>
                  </a:txBody>
                  <a:tcPr/>
                </a:tc>
                <a:extLst>
                  <a:ext uri="{0D108BD9-81ED-4DB2-BD59-A6C34878D82A}">
                    <a16:rowId xmlns:a16="http://schemas.microsoft.com/office/drawing/2014/main" val="1727053131"/>
                  </a:ext>
                </a:extLst>
              </a:tr>
            </a:tbl>
          </a:graphicData>
        </a:graphic>
      </p:graphicFrame>
      <p:sp>
        <p:nvSpPr>
          <p:cNvPr id="5" name="TextBox 4">
            <a:extLst>
              <a:ext uri="{FF2B5EF4-FFF2-40B4-BE49-F238E27FC236}">
                <a16:creationId xmlns:a16="http://schemas.microsoft.com/office/drawing/2014/main" id="{FCDC11CB-3DD5-1EA3-2936-8922B64E5075}"/>
              </a:ext>
            </a:extLst>
          </p:cNvPr>
          <p:cNvSpPr txBox="1"/>
          <p:nvPr/>
        </p:nvSpPr>
        <p:spPr>
          <a:xfrm>
            <a:off x="367075" y="6377449"/>
            <a:ext cx="7315200" cy="307777"/>
          </a:xfrm>
          <a:prstGeom prst="rect">
            <a:avLst/>
          </a:prstGeom>
          <a:noFill/>
        </p:spPr>
        <p:txBody>
          <a:bodyPr wrap="square" rtlCol="0">
            <a:spAutoFit/>
          </a:bodyPr>
          <a:lstStyle/>
          <a:p>
            <a:r>
              <a:rPr lang="en-US" sz="1400" i="1" dirty="0"/>
              <a:t>M</a:t>
            </a:r>
            <a:r>
              <a:rPr lang="en-US" sz="1400" dirty="0"/>
              <a:t>=number of MI sets, </a:t>
            </a:r>
            <a:r>
              <a:rPr lang="en-US" sz="1400" i="1" dirty="0"/>
              <a:t>n</a:t>
            </a:r>
            <a:r>
              <a:rPr lang="en-US" sz="1400" dirty="0"/>
              <a:t>=number of individuals, </a:t>
            </a:r>
            <a:r>
              <a:rPr lang="en-US" sz="1400" i="1" dirty="0"/>
              <a:t>p</a:t>
            </a:r>
            <a:r>
              <a:rPr lang="en-US" sz="1400" dirty="0"/>
              <a:t>=number of predictors/variables</a:t>
            </a:r>
          </a:p>
        </p:txBody>
      </p:sp>
    </p:spTree>
    <p:extLst>
      <p:ext uri="{BB962C8B-B14F-4D97-AF65-F5344CB8AC3E}">
        <p14:creationId xmlns:p14="http://schemas.microsoft.com/office/powerpoint/2010/main" val="4114450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63746-D30E-8D6D-5D32-24609BC61097}"/>
              </a:ext>
            </a:extLst>
          </p:cNvPr>
          <p:cNvSpPr>
            <a:spLocks noGrp="1"/>
          </p:cNvSpPr>
          <p:nvPr>
            <p:ph type="title"/>
          </p:nvPr>
        </p:nvSpPr>
        <p:spPr/>
        <p:txBody>
          <a:bodyPr/>
          <a:lstStyle/>
          <a:p>
            <a:r>
              <a:rPr lang="en-US" dirty="0"/>
              <a:t>Collinearity</a:t>
            </a:r>
          </a:p>
        </p:txBody>
      </p:sp>
      <p:sp>
        <p:nvSpPr>
          <p:cNvPr id="3" name="Content Placeholder 2">
            <a:extLst>
              <a:ext uri="{FF2B5EF4-FFF2-40B4-BE49-F238E27FC236}">
                <a16:creationId xmlns:a16="http://schemas.microsoft.com/office/drawing/2014/main" id="{DFA48D78-614E-F26D-415E-D27DADCBFD1C}"/>
              </a:ext>
            </a:extLst>
          </p:cNvPr>
          <p:cNvSpPr>
            <a:spLocks noGrp="1"/>
          </p:cNvSpPr>
          <p:nvPr>
            <p:ph idx="1"/>
          </p:nvPr>
        </p:nvSpPr>
        <p:spPr>
          <a:xfrm>
            <a:off x="457200" y="1295400"/>
            <a:ext cx="8229600" cy="5486400"/>
          </a:xfrm>
        </p:spPr>
        <p:txBody>
          <a:bodyPr>
            <a:normAutofit fontScale="70000" lnSpcReduction="20000"/>
          </a:bodyPr>
          <a:lstStyle/>
          <a:p>
            <a:pPr marL="0" indent="0">
              <a:buNone/>
            </a:pPr>
            <a:r>
              <a:rPr lang="en-US" sz="2700" dirty="0"/>
              <a:t>Collinearity is the correlation or linear relationship between two or more variables in a regression model</a:t>
            </a:r>
          </a:p>
          <a:p>
            <a:r>
              <a:rPr lang="en-US" sz="2700" dirty="0"/>
              <a:t>This is problematic for inference and hypothesis testing due to the instability of the estimates and inflated standard errors</a:t>
            </a:r>
          </a:p>
          <a:p>
            <a:pPr marL="0" indent="0">
              <a:buNone/>
            </a:pPr>
            <a:endParaRPr lang="en-US" sz="1100" dirty="0"/>
          </a:p>
          <a:p>
            <a:pPr marL="0" indent="0">
              <a:buNone/>
            </a:pPr>
            <a:r>
              <a:rPr lang="en-US" sz="2700" dirty="0"/>
              <a:t>However, we are less concerned about it with prediction modeling* </a:t>
            </a:r>
          </a:p>
          <a:p>
            <a:r>
              <a:rPr lang="en-US" sz="2700" dirty="0"/>
              <a:t>We are more concerned with the predicted probability than the influence of the predictor itself</a:t>
            </a:r>
          </a:p>
          <a:p>
            <a:r>
              <a:rPr lang="en-US" sz="2700" dirty="0"/>
              <a:t>Some variable selection methods directly handle collinearity</a:t>
            </a:r>
          </a:p>
          <a:p>
            <a:r>
              <a:rPr lang="en-US" sz="2700" dirty="0"/>
              <a:t>Don’t forget about good old factor analysis </a:t>
            </a:r>
          </a:p>
          <a:p>
            <a:pPr marL="0" indent="0">
              <a:buNone/>
            </a:pPr>
            <a:endParaRPr lang="en-US" sz="1100" dirty="0"/>
          </a:p>
          <a:p>
            <a:pPr marL="0" indent="0">
              <a:buNone/>
            </a:pPr>
            <a:r>
              <a:rPr lang="en-US" sz="2700" dirty="0"/>
              <a:t>An example:</a:t>
            </a:r>
          </a:p>
          <a:p>
            <a:r>
              <a:rPr lang="en-US" sz="2700" dirty="0"/>
              <a:t>You want to predict shirt size so you collect information on torso length and arm length. Torso length and arm length are typically correlated. </a:t>
            </a:r>
          </a:p>
          <a:p>
            <a:r>
              <a:rPr lang="en-US" sz="2700" dirty="0"/>
              <a:t>By including them both, the model may incorrectly assign a coefficient of 0.5 to arm length and 0.1 to torso length (when it should have been the opposite or some other, equal combination)</a:t>
            </a:r>
          </a:p>
          <a:p>
            <a:r>
              <a:rPr lang="en-US" sz="2700" dirty="0"/>
              <a:t>Does it matter for us if the predicted probability is still correct? </a:t>
            </a:r>
          </a:p>
          <a:p>
            <a:pPr marL="0" indent="0">
              <a:buNone/>
            </a:pPr>
            <a:endParaRPr lang="en-US" dirty="0"/>
          </a:p>
          <a:p>
            <a:pPr marL="0" indent="0">
              <a:buNone/>
            </a:pPr>
            <a:r>
              <a:rPr lang="en-US" sz="1800" dirty="0"/>
              <a:t>*If the correlation between variables seen in your dataset is not true to the other populations your model is applied to, then it is a bigger concern </a:t>
            </a:r>
          </a:p>
        </p:txBody>
      </p:sp>
    </p:spTree>
    <p:extLst>
      <p:ext uri="{BB962C8B-B14F-4D97-AF65-F5344CB8AC3E}">
        <p14:creationId xmlns:p14="http://schemas.microsoft.com/office/powerpoint/2010/main" val="2833926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FF2A-3CE2-A260-15DF-D82CD7C6A5B4}"/>
              </a:ext>
            </a:extLst>
          </p:cNvPr>
          <p:cNvSpPr>
            <a:spLocks noGrp="1"/>
          </p:cNvSpPr>
          <p:nvPr>
            <p:ph type="title"/>
          </p:nvPr>
        </p:nvSpPr>
        <p:spPr/>
        <p:txBody>
          <a:bodyPr/>
          <a:lstStyle/>
          <a:p>
            <a:r>
              <a:rPr lang="en-US" dirty="0"/>
              <a:t>Things to Keep in Mind</a:t>
            </a:r>
          </a:p>
        </p:txBody>
      </p:sp>
      <p:sp>
        <p:nvSpPr>
          <p:cNvPr id="3" name="Content Placeholder 2">
            <a:extLst>
              <a:ext uri="{FF2B5EF4-FFF2-40B4-BE49-F238E27FC236}">
                <a16:creationId xmlns:a16="http://schemas.microsoft.com/office/drawing/2014/main" id="{0D965E2E-AF38-980B-7F0A-E2B682194E58}"/>
              </a:ext>
            </a:extLst>
          </p:cNvPr>
          <p:cNvSpPr>
            <a:spLocks noGrp="1"/>
          </p:cNvSpPr>
          <p:nvPr>
            <p:ph idx="1"/>
          </p:nvPr>
        </p:nvSpPr>
        <p:spPr/>
        <p:txBody>
          <a:bodyPr>
            <a:normAutofit fontScale="85000" lnSpcReduction="10000"/>
          </a:bodyPr>
          <a:lstStyle/>
          <a:p>
            <a:r>
              <a:rPr lang="en-US" dirty="0"/>
              <a:t>With any modeling, consider the bias of your collected variables</a:t>
            </a:r>
          </a:p>
          <a:p>
            <a:pPr lvl="1"/>
            <a:r>
              <a:rPr lang="en-US" dirty="0"/>
              <a:t>Bad input=bad output </a:t>
            </a:r>
          </a:p>
          <a:p>
            <a:pPr marL="457200" lvl="1" indent="0">
              <a:buNone/>
            </a:pPr>
            <a:endParaRPr lang="en-US" sz="900" dirty="0"/>
          </a:p>
          <a:p>
            <a:r>
              <a:rPr lang="en-US" dirty="0"/>
              <a:t>It is common practice to have an “other” level for categorical variables</a:t>
            </a:r>
          </a:p>
          <a:p>
            <a:pPr lvl="1"/>
            <a:r>
              <a:rPr lang="en-US" dirty="0"/>
              <a:t>I.e. White, Black, Other for race </a:t>
            </a:r>
          </a:p>
          <a:p>
            <a:pPr lvl="1"/>
            <a:r>
              <a:rPr lang="en-US" dirty="0"/>
              <a:t>It is possible for the “other” variable to be selected in variable selection so be prepared to define and defend what “other” means</a:t>
            </a:r>
          </a:p>
          <a:p>
            <a:pPr marL="457200" lvl="1" indent="0">
              <a:buNone/>
            </a:pPr>
            <a:endParaRPr lang="en-US" sz="900" dirty="0"/>
          </a:p>
          <a:p>
            <a:r>
              <a:rPr lang="en-US" dirty="0"/>
              <a:t>As William Baumol (1992) observes, “</a:t>
            </a:r>
            <a:r>
              <a:rPr lang="en-US" b="1" u="sng" dirty="0"/>
              <a:t>A well-designed model is</a:t>
            </a:r>
            <a:r>
              <a:rPr lang="en-US" dirty="0"/>
              <a:t>, after all, a judiciously chosen set of lies, or perhaps more accurately put, </a:t>
            </a:r>
            <a:r>
              <a:rPr lang="en-US" b="1" u="sng" dirty="0"/>
              <a:t>partial truths about reality</a:t>
            </a:r>
            <a:r>
              <a:rPr lang="en-US" dirty="0"/>
              <a:t>, which have been chosen so as to permit us to reason more effectively about some issue than we otherwise could. </a:t>
            </a:r>
            <a:r>
              <a:rPr lang="en-US" b="1" u="sng" dirty="0"/>
              <a:t>The model must be an oversimplification if it is to be tractable analytically</a:t>
            </a:r>
            <a:r>
              <a:rPr lang="en-US" dirty="0"/>
              <a:t>. </a:t>
            </a:r>
            <a:r>
              <a:rPr lang="en-US" b="1" u="sng" dirty="0"/>
              <a:t>Optimality model constructions must be based on the trade-off between </a:t>
            </a:r>
            <a:r>
              <a:rPr lang="en-US" dirty="0"/>
              <a:t>these two desiderata—</a:t>
            </a:r>
            <a:r>
              <a:rPr lang="en-US" b="1" u="sng" dirty="0"/>
              <a:t>accuracy of representation of reality and usability in analysis.</a:t>
            </a:r>
            <a:r>
              <a:rPr lang="en-US" dirty="0"/>
              <a:t>”</a:t>
            </a:r>
          </a:p>
        </p:txBody>
      </p:sp>
    </p:spTree>
    <p:extLst>
      <p:ext uri="{BB962C8B-B14F-4D97-AF65-F5344CB8AC3E}">
        <p14:creationId xmlns:p14="http://schemas.microsoft.com/office/powerpoint/2010/main" val="2542638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901D-3A56-2C9B-FD06-6B12939A8EED}"/>
              </a:ext>
            </a:extLst>
          </p:cNvPr>
          <p:cNvSpPr>
            <a:spLocks noGrp="1"/>
          </p:cNvSpPr>
          <p:nvPr>
            <p:ph type="ctrTitle"/>
          </p:nvPr>
        </p:nvSpPr>
        <p:spPr/>
        <p:txBody>
          <a:bodyPr>
            <a:normAutofit/>
          </a:bodyPr>
          <a:lstStyle/>
          <a:p>
            <a:r>
              <a:rPr lang="en-US" sz="3200" dirty="0"/>
              <a:t>Questions? Let’s discuss!</a:t>
            </a:r>
          </a:p>
        </p:txBody>
      </p:sp>
      <p:sp>
        <p:nvSpPr>
          <p:cNvPr id="3" name="Subtitle 2">
            <a:extLst>
              <a:ext uri="{FF2B5EF4-FFF2-40B4-BE49-F238E27FC236}">
                <a16:creationId xmlns:a16="http://schemas.microsoft.com/office/drawing/2014/main" id="{803AFAB7-4E07-6C44-3A92-02097B70A929}"/>
              </a:ext>
            </a:extLst>
          </p:cNvPr>
          <p:cNvSpPr>
            <a:spLocks noGrp="1"/>
          </p:cNvSpPr>
          <p:nvPr>
            <p:ph type="subTitle" idx="1"/>
          </p:nvPr>
        </p:nvSpPr>
        <p:spPr/>
        <p:txBody>
          <a:bodyPr/>
          <a:lstStyle/>
          <a:p>
            <a:r>
              <a:rPr lang="en-US" b="0" dirty="0"/>
              <a:t>Contact info: Adrianna Westbrook at alwestb@emory.edu</a:t>
            </a:r>
          </a:p>
        </p:txBody>
      </p:sp>
      <p:sp>
        <p:nvSpPr>
          <p:cNvPr id="5" name="TextBox 4">
            <a:extLst>
              <a:ext uri="{FF2B5EF4-FFF2-40B4-BE49-F238E27FC236}">
                <a16:creationId xmlns:a16="http://schemas.microsoft.com/office/drawing/2014/main" id="{288579DB-FD0D-0A2E-47AC-67431B3777F8}"/>
              </a:ext>
            </a:extLst>
          </p:cNvPr>
          <p:cNvSpPr txBox="1"/>
          <p:nvPr/>
        </p:nvSpPr>
        <p:spPr>
          <a:xfrm>
            <a:off x="5591175" y="4933950"/>
            <a:ext cx="4572000" cy="369332"/>
          </a:xfrm>
          <a:prstGeom prst="rect">
            <a:avLst/>
          </a:prstGeom>
          <a:noFill/>
        </p:spPr>
        <p:txBody>
          <a:bodyPr wrap="square">
            <a:spAutoFit/>
          </a:bodyPr>
          <a:lstStyle/>
          <a:p>
            <a:r>
              <a:rPr lang="en-US" dirty="0"/>
              <a:t>http://tinyurl.com/nolacsp24</a:t>
            </a:r>
          </a:p>
        </p:txBody>
      </p:sp>
      <p:sp>
        <p:nvSpPr>
          <p:cNvPr id="8" name="Subtitle 2">
            <a:extLst>
              <a:ext uri="{FF2B5EF4-FFF2-40B4-BE49-F238E27FC236}">
                <a16:creationId xmlns:a16="http://schemas.microsoft.com/office/drawing/2014/main" id="{DAED030F-4A13-A24D-0B1F-86F32DD63272}"/>
              </a:ext>
            </a:extLst>
          </p:cNvPr>
          <p:cNvSpPr txBox="1">
            <a:spLocks/>
          </p:cNvSpPr>
          <p:nvPr/>
        </p:nvSpPr>
        <p:spPr bwMode="auto">
          <a:xfrm>
            <a:off x="562461" y="4933950"/>
            <a:ext cx="289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0" indent="0" algn="l" rtl="0" eaLnBrk="0" fontAlgn="base" hangingPunct="0">
              <a:spcBef>
                <a:spcPct val="20000"/>
              </a:spcBef>
              <a:spcAft>
                <a:spcPct val="0"/>
              </a:spcAft>
              <a:buClr>
                <a:srgbClr val="00A94F"/>
              </a:buClr>
              <a:buFont typeface="Arial" panose="020B0604020202020204" pitchFamily="34" charset="0"/>
              <a:buNone/>
              <a:defRPr sz="2400" b="1" kern="1200">
                <a:solidFill>
                  <a:srgbClr val="000000"/>
                </a:solidFill>
                <a:latin typeface="+mn-lt"/>
                <a:ea typeface="MS PGothic" panose="020B0600070205080204" pitchFamily="34" charset="-128"/>
                <a:cs typeface="ＭＳ Ｐゴシック" charset="0"/>
              </a:defRPr>
            </a:lvl1pPr>
            <a:lvl2pPr marL="457200" indent="0" algn="ctr" rtl="0" eaLnBrk="0" fontAlgn="base" hangingPunct="0">
              <a:spcBef>
                <a:spcPct val="20000"/>
              </a:spcBef>
              <a:spcAft>
                <a:spcPct val="0"/>
              </a:spcAft>
              <a:buClr>
                <a:srgbClr val="00A94F"/>
              </a:buClr>
              <a:buFont typeface="Arial" panose="020B0604020202020204" pitchFamily="34" charset="0"/>
              <a:buNone/>
              <a:defRPr sz="2400" kern="1200">
                <a:solidFill>
                  <a:schemeClr val="tx1">
                    <a:tint val="75000"/>
                  </a:schemeClr>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Clr>
                <a:srgbClr val="00A94F"/>
              </a:buClr>
              <a:buFont typeface="Arial" panose="020B0604020202020204" pitchFamily="34" charset="0"/>
              <a:buNone/>
              <a:defRPr sz="2400" kern="1200">
                <a:solidFill>
                  <a:schemeClr val="tx1">
                    <a:tint val="75000"/>
                  </a:schemeClr>
                </a:solidFill>
                <a:latin typeface="+mn-lt"/>
                <a:ea typeface="MS PGothic" panose="020B0600070205080204" pitchFamily="34" charset="-128"/>
                <a:cs typeface="+mn-cs"/>
              </a:defRPr>
            </a:lvl3pPr>
            <a:lvl4pPr marL="1371600" indent="0" algn="ctr" rtl="0" eaLnBrk="0" fontAlgn="base" hangingPunct="0">
              <a:spcBef>
                <a:spcPct val="20000"/>
              </a:spcBef>
              <a:spcAft>
                <a:spcPct val="0"/>
              </a:spcAft>
              <a:buClr>
                <a:srgbClr val="00A94F"/>
              </a:buClr>
              <a:buFont typeface="Arial" panose="020B0604020202020204" pitchFamily="34" charset="0"/>
              <a:buNone/>
              <a:defRPr sz="2400" kern="1200">
                <a:solidFill>
                  <a:schemeClr val="tx1">
                    <a:tint val="75000"/>
                  </a:schemeClr>
                </a:solidFill>
                <a:latin typeface="+mn-lt"/>
                <a:ea typeface="MS PGothic" panose="020B0600070205080204" pitchFamily="34" charset="-128"/>
                <a:cs typeface="+mn-cs"/>
              </a:defRPr>
            </a:lvl4pPr>
            <a:lvl5pPr marL="1828800" indent="0" algn="ctr" rtl="0" eaLnBrk="0" fontAlgn="base" hangingPunct="0">
              <a:spcBef>
                <a:spcPct val="20000"/>
              </a:spcBef>
              <a:spcAft>
                <a:spcPct val="0"/>
              </a:spcAft>
              <a:buClr>
                <a:srgbClr val="00A94F"/>
              </a:buClr>
              <a:buFont typeface="Arial" panose="020B0604020202020204" pitchFamily="34" charset="0"/>
              <a:buNone/>
              <a:defRPr sz="2400" kern="1200">
                <a:solidFill>
                  <a:schemeClr val="tx1">
                    <a:tint val="75000"/>
                  </a:schemeClr>
                </a:solidFill>
                <a:latin typeface="+mn-lt"/>
                <a:ea typeface="MS PGothic" panose="020B0600070205080204" pitchFamily="34" charset="-128"/>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0" dirty="0"/>
              <a:t>I would greatly appreciate your feedback!</a:t>
            </a:r>
          </a:p>
        </p:txBody>
      </p:sp>
      <p:pic>
        <p:nvPicPr>
          <p:cNvPr id="10" name="Picture 9" descr="People celebrating">
            <a:extLst>
              <a:ext uri="{FF2B5EF4-FFF2-40B4-BE49-F238E27FC236}">
                <a16:creationId xmlns:a16="http://schemas.microsoft.com/office/drawing/2014/main" id="{9C1FCD70-73F4-107A-AC77-E76E87BC9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990600"/>
            <a:ext cx="2790030" cy="1860020"/>
          </a:xfrm>
          <a:prstGeom prst="rect">
            <a:avLst/>
          </a:prstGeom>
        </p:spPr>
      </p:pic>
      <p:pic>
        <p:nvPicPr>
          <p:cNvPr id="16" name="Picture 15" descr="Business people giving thumbs up">
            <a:extLst>
              <a:ext uri="{FF2B5EF4-FFF2-40B4-BE49-F238E27FC236}">
                <a16:creationId xmlns:a16="http://schemas.microsoft.com/office/drawing/2014/main" id="{EF6603C6-3596-95B4-86AC-AAB5AD2AB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40" y="990600"/>
            <a:ext cx="2903781" cy="1860020"/>
          </a:xfrm>
          <a:prstGeom prst="rect">
            <a:avLst/>
          </a:prstGeom>
        </p:spPr>
      </p:pic>
      <p:pic>
        <p:nvPicPr>
          <p:cNvPr id="12" name="Picture 11" descr="People celebrating">
            <a:extLst>
              <a:ext uri="{FF2B5EF4-FFF2-40B4-BE49-F238E27FC236}">
                <a16:creationId xmlns:a16="http://schemas.microsoft.com/office/drawing/2014/main" id="{F872047C-CD83-C317-3D6D-C452A4F16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334" y="127255"/>
            <a:ext cx="3147332" cy="2094977"/>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441D25D1-10F7-E0D2-1C49-913B671B4D50}"/>
              </a:ext>
            </a:extLst>
          </p:cNvPr>
          <p:cNvPicPr>
            <a:picLocks noChangeAspect="1"/>
          </p:cNvPicPr>
          <p:nvPr/>
        </p:nvPicPr>
        <p:blipFill rotWithShape="1">
          <a:blip r:embed="rId5">
            <a:extLst>
              <a:ext uri="{28A0092B-C50C-407E-A947-70E740481C1C}">
                <a14:useLocalDpi xmlns:a14="http://schemas.microsoft.com/office/drawing/2010/main" val="0"/>
              </a:ext>
            </a:extLst>
          </a:blip>
          <a:srcRect l="29707" t="28889" r="30000" b="29359"/>
          <a:stretch/>
        </p:blipFill>
        <p:spPr>
          <a:xfrm>
            <a:off x="3562078" y="4225402"/>
            <a:ext cx="1771922" cy="1836081"/>
          </a:xfrm>
          <a:prstGeom prst="rect">
            <a:avLst/>
          </a:prstGeom>
        </p:spPr>
      </p:pic>
    </p:spTree>
    <p:extLst>
      <p:ext uri="{BB962C8B-B14F-4D97-AF65-F5344CB8AC3E}">
        <p14:creationId xmlns:p14="http://schemas.microsoft.com/office/powerpoint/2010/main" val="3657832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1342B-A894-57E9-3A4B-ED57B522E600}"/>
              </a:ext>
            </a:extLst>
          </p:cNvPr>
          <p:cNvSpPr>
            <a:spLocks noGrp="1"/>
          </p:cNvSpPr>
          <p:nvPr>
            <p:ph type="title"/>
          </p:nvPr>
        </p:nvSpPr>
        <p:spPr/>
        <p:txBody>
          <a:bodyPr/>
          <a:lstStyle/>
          <a:p>
            <a:r>
              <a:rPr lang="en-US" dirty="0"/>
              <a:t>Prediction Models &amp; Algorithms</a:t>
            </a:r>
          </a:p>
        </p:txBody>
      </p:sp>
      <p:sp>
        <p:nvSpPr>
          <p:cNvPr id="3" name="Content Placeholder 2">
            <a:extLst>
              <a:ext uri="{FF2B5EF4-FFF2-40B4-BE49-F238E27FC236}">
                <a16:creationId xmlns:a16="http://schemas.microsoft.com/office/drawing/2014/main" id="{08DED9F7-86E0-DC10-FB6A-E0A3701EF3A6}"/>
              </a:ext>
            </a:extLst>
          </p:cNvPr>
          <p:cNvSpPr>
            <a:spLocks noGrp="1"/>
          </p:cNvSpPr>
          <p:nvPr>
            <p:ph idx="1"/>
          </p:nvPr>
        </p:nvSpPr>
        <p:spPr/>
        <p:txBody>
          <a:bodyPr>
            <a:normAutofit/>
          </a:bodyPr>
          <a:lstStyle/>
          <a:p>
            <a:pPr marL="0" indent="0">
              <a:buNone/>
            </a:pPr>
            <a:r>
              <a:rPr lang="en-US" dirty="0"/>
              <a:t>Classification:</a:t>
            </a:r>
          </a:p>
          <a:p>
            <a:r>
              <a:rPr lang="en-US" dirty="0"/>
              <a:t>Logistic regression – </a:t>
            </a:r>
            <a:r>
              <a:rPr lang="en-US" i="1" dirty="0"/>
              <a:t>the focus of this presentation</a:t>
            </a:r>
          </a:p>
          <a:p>
            <a:r>
              <a:rPr lang="en-US" dirty="0"/>
              <a:t>Decision trees</a:t>
            </a:r>
          </a:p>
          <a:p>
            <a:r>
              <a:rPr lang="en-US" dirty="0"/>
              <a:t>Random forest</a:t>
            </a:r>
          </a:p>
          <a:p>
            <a:r>
              <a:rPr lang="en-US" dirty="0"/>
              <a:t>Neural networks</a:t>
            </a:r>
          </a:p>
          <a:p>
            <a:pPr marL="0" indent="0">
              <a:buNone/>
            </a:pPr>
            <a:endParaRPr lang="en-US" dirty="0"/>
          </a:p>
          <a:p>
            <a:pPr marL="0" indent="0">
              <a:buNone/>
            </a:pPr>
            <a:r>
              <a:rPr lang="en-US" dirty="0"/>
              <a:t>Other outcomes:</a:t>
            </a:r>
          </a:p>
          <a:p>
            <a:r>
              <a:rPr lang="en-US" dirty="0"/>
              <a:t>Continuous outcomes models</a:t>
            </a:r>
          </a:p>
          <a:p>
            <a:r>
              <a:rPr lang="en-US" dirty="0"/>
              <a:t>Clustering models</a:t>
            </a:r>
          </a:p>
          <a:p>
            <a:r>
              <a:rPr lang="en-US" dirty="0"/>
              <a:t>Outliers models</a:t>
            </a:r>
          </a:p>
          <a:p>
            <a:r>
              <a:rPr lang="en-US" dirty="0"/>
              <a:t>Time series models</a:t>
            </a:r>
          </a:p>
        </p:txBody>
      </p:sp>
    </p:spTree>
    <p:extLst>
      <p:ext uri="{BB962C8B-B14F-4D97-AF65-F5344CB8AC3E}">
        <p14:creationId xmlns:p14="http://schemas.microsoft.com/office/powerpoint/2010/main" val="2891888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7D83-59C1-347A-833B-B532DBA4DA0D}"/>
              </a:ext>
            </a:extLst>
          </p:cNvPr>
          <p:cNvSpPr>
            <a:spLocks noGrp="1"/>
          </p:cNvSpPr>
          <p:nvPr>
            <p:ph type="title"/>
          </p:nvPr>
        </p:nvSpPr>
        <p:spPr/>
        <p:txBody>
          <a:bodyPr/>
          <a:lstStyle/>
          <a:p>
            <a:r>
              <a:rPr lang="en-US" dirty="0"/>
              <a:t>Uses for Prediction Models</a:t>
            </a:r>
          </a:p>
        </p:txBody>
      </p:sp>
      <p:sp>
        <p:nvSpPr>
          <p:cNvPr id="3" name="Content Placeholder 2">
            <a:extLst>
              <a:ext uri="{FF2B5EF4-FFF2-40B4-BE49-F238E27FC236}">
                <a16:creationId xmlns:a16="http://schemas.microsoft.com/office/drawing/2014/main" id="{3738D883-666B-E4B0-BC99-073E4BFF6E81}"/>
              </a:ext>
            </a:extLst>
          </p:cNvPr>
          <p:cNvSpPr>
            <a:spLocks noGrp="1"/>
          </p:cNvSpPr>
          <p:nvPr>
            <p:ph idx="1"/>
          </p:nvPr>
        </p:nvSpPr>
        <p:spPr/>
        <p:txBody>
          <a:bodyPr>
            <a:normAutofit lnSpcReduction="10000"/>
          </a:bodyPr>
          <a:lstStyle/>
          <a:p>
            <a:r>
              <a:rPr lang="en-US" dirty="0"/>
              <a:t>Healthcare sector</a:t>
            </a:r>
          </a:p>
          <a:p>
            <a:pPr lvl="1"/>
            <a:r>
              <a:rPr lang="en-US" dirty="0"/>
              <a:t>Patient outcomes: mortality, disease reoccurrence</a:t>
            </a:r>
          </a:p>
          <a:p>
            <a:pPr lvl="1"/>
            <a:r>
              <a:rPr lang="en-US" dirty="0"/>
              <a:t>Resource usage: ER visits, ICU bed shortage</a:t>
            </a:r>
          </a:p>
          <a:p>
            <a:r>
              <a:rPr lang="en-US" dirty="0"/>
              <a:t>Financial sector</a:t>
            </a:r>
          </a:p>
          <a:p>
            <a:pPr lvl="1"/>
            <a:r>
              <a:rPr lang="en-US" dirty="0"/>
              <a:t>Risk assessment: loan repayment, missed payments</a:t>
            </a:r>
          </a:p>
          <a:p>
            <a:pPr lvl="1"/>
            <a:r>
              <a:rPr lang="en-US" dirty="0"/>
              <a:t>Fraud detection: unlikely purchases</a:t>
            </a:r>
          </a:p>
          <a:p>
            <a:r>
              <a:rPr lang="en-US" dirty="0"/>
              <a:t>Retail</a:t>
            </a:r>
          </a:p>
          <a:p>
            <a:pPr lvl="1"/>
            <a:r>
              <a:rPr lang="en-US" dirty="0"/>
              <a:t>Promotional deals</a:t>
            </a:r>
          </a:p>
          <a:p>
            <a:pPr lvl="1"/>
            <a:r>
              <a:rPr lang="en-US" dirty="0"/>
              <a:t>Product positioning, sales schedule</a:t>
            </a:r>
          </a:p>
          <a:p>
            <a:r>
              <a:rPr lang="en-US" dirty="0"/>
              <a:t>Weather forecasting</a:t>
            </a:r>
          </a:p>
          <a:p>
            <a:pPr marL="0" indent="0">
              <a:buNone/>
            </a:pPr>
            <a:endParaRPr lang="en-US" sz="800" dirty="0"/>
          </a:p>
          <a:p>
            <a:pPr marL="0" indent="0" algn="ctr">
              <a:buNone/>
            </a:pPr>
            <a:r>
              <a:rPr lang="en-US" i="1" dirty="0"/>
              <a:t>What kind of outcomes do you want to predict?</a:t>
            </a:r>
          </a:p>
        </p:txBody>
      </p:sp>
    </p:spTree>
    <p:extLst>
      <p:ext uri="{BB962C8B-B14F-4D97-AF65-F5344CB8AC3E}">
        <p14:creationId xmlns:p14="http://schemas.microsoft.com/office/powerpoint/2010/main" val="90726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10A4F-DD5A-252E-2C7D-EC85C93EDF9C}"/>
            </a:ext>
          </a:extLst>
        </p:cNvPr>
        <p:cNvGrpSpPr/>
        <p:nvPr/>
      </p:nvGrpSpPr>
      <p:grpSpPr>
        <a:xfrm>
          <a:off x="0" y="0"/>
          <a:ext cx="0" cy="0"/>
          <a:chOff x="0" y="0"/>
          <a:chExt cx="0" cy="0"/>
        </a:xfrm>
      </p:grpSpPr>
      <p:sp>
        <p:nvSpPr>
          <p:cNvPr id="17409" name="Title 1">
            <a:extLst>
              <a:ext uri="{FF2B5EF4-FFF2-40B4-BE49-F238E27FC236}">
                <a16:creationId xmlns:a16="http://schemas.microsoft.com/office/drawing/2014/main" id="{A25A9B22-5317-877C-A044-4E4DD88E83F8}"/>
              </a:ext>
            </a:extLst>
          </p:cNvPr>
          <p:cNvSpPr>
            <a:spLocks noGrp="1"/>
          </p:cNvSpPr>
          <p:nvPr>
            <p:ph type="title"/>
          </p:nvPr>
        </p:nvSpPr>
        <p:spPr/>
        <p:txBody>
          <a:bodyPr>
            <a:normAutofit/>
          </a:bodyPr>
          <a:lstStyle/>
          <a:p>
            <a:pPr eaLnBrk="1" hangingPunct="1">
              <a:defRPr/>
            </a:pPr>
            <a:r>
              <a:rPr lang="en-US" dirty="0">
                <a:latin typeface="Arial Rounded MT Bold" charset="0"/>
                <a:ea typeface="ＭＳ Ｐゴシック" charset="0"/>
              </a:rPr>
              <a:t>Predictive Modeling vs Hypothesis Testing</a:t>
            </a:r>
          </a:p>
        </p:txBody>
      </p:sp>
      <p:sp>
        <p:nvSpPr>
          <p:cNvPr id="14339" name="Content Placeholder 2">
            <a:extLst>
              <a:ext uri="{FF2B5EF4-FFF2-40B4-BE49-F238E27FC236}">
                <a16:creationId xmlns:a16="http://schemas.microsoft.com/office/drawing/2014/main" id="{A9EC35CF-DDC6-C00F-E3C2-3D11F29892F8}"/>
              </a:ext>
            </a:extLst>
          </p:cNvPr>
          <p:cNvSpPr>
            <a:spLocks noGrp="1"/>
          </p:cNvSpPr>
          <p:nvPr>
            <p:ph idx="1"/>
          </p:nvPr>
        </p:nvSpPr>
        <p:spPr/>
        <p:txBody>
          <a:bodyPr>
            <a:normAutofit lnSpcReduction="10000"/>
          </a:bodyPr>
          <a:lstStyle/>
          <a:p>
            <a:pPr marL="0" indent="0">
              <a:buFont typeface="Arial" panose="020B0604020202020204" pitchFamily="34" charset="0"/>
              <a:buNone/>
            </a:pPr>
            <a:r>
              <a:rPr lang="en-US" altLang="en-US" dirty="0"/>
              <a:t>Hypothesis testing: determining whether a relationship is meaningful or due to noise/chance </a:t>
            </a:r>
          </a:p>
          <a:p>
            <a:r>
              <a:rPr lang="en-US" altLang="en-US" sz="2200" dirty="0"/>
              <a:t>P-value is the focus</a:t>
            </a:r>
          </a:p>
          <a:p>
            <a:r>
              <a:rPr lang="en-US" altLang="en-US" sz="2200" dirty="0"/>
              <a:t>Establishing causality is often the long-term goal</a:t>
            </a:r>
          </a:p>
          <a:p>
            <a:pPr marL="0" indent="0">
              <a:buNone/>
            </a:pPr>
            <a:endParaRPr lang="en-US" altLang="en-US" sz="800" dirty="0"/>
          </a:p>
          <a:p>
            <a:pPr marL="0" indent="0">
              <a:buFont typeface="Arial" panose="020B0604020202020204" pitchFamily="34" charset="0"/>
              <a:buNone/>
            </a:pPr>
            <a:r>
              <a:rPr lang="en-US" altLang="en-US" dirty="0"/>
              <a:t>Predictive modeling: estimating risk of an outcome or the outcome itself</a:t>
            </a:r>
          </a:p>
          <a:p>
            <a:r>
              <a:rPr lang="en-US" altLang="en-US" sz="2200" dirty="0"/>
              <a:t>Accuracy is the focus</a:t>
            </a:r>
          </a:p>
          <a:p>
            <a:r>
              <a:rPr lang="en-US" altLang="en-US" sz="2200" dirty="0"/>
              <a:t>Just because X predicts the occurrence of Y does not mean that X </a:t>
            </a:r>
            <a:r>
              <a:rPr lang="en-US" altLang="en-US" sz="2200" i="1" dirty="0"/>
              <a:t>explains </a:t>
            </a:r>
            <a:r>
              <a:rPr lang="en-US" altLang="en-US" sz="2200" dirty="0"/>
              <a:t>Y</a:t>
            </a:r>
          </a:p>
          <a:p>
            <a:pPr marL="0" indent="0">
              <a:buNone/>
            </a:pPr>
            <a:endParaRPr lang="en-US" altLang="en-US" sz="900" dirty="0"/>
          </a:p>
          <a:p>
            <a:pPr marL="0" indent="0">
              <a:buNone/>
            </a:pPr>
            <a:r>
              <a:rPr lang="en-US" altLang="en-US" dirty="0"/>
              <a:t>“</a:t>
            </a:r>
            <a:r>
              <a:rPr lang="en-US" dirty="0"/>
              <a:t>A p-value, or statistical significance, does not measure the size of an effect or the importance of a result.” – ASA Statement on P-values, 2016</a:t>
            </a:r>
            <a:endParaRPr lang="en-US" altLang="en-US" dirty="0"/>
          </a:p>
        </p:txBody>
      </p:sp>
    </p:spTree>
    <p:extLst>
      <p:ext uri="{BB962C8B-B14F-4D97-AF65-F5344CB8AC3E}">
        <p14:creationId xmlns:p14="http://schemas.microsoft.com/office/powerpoint/2010/main" val="2766001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B34B-7F1E-6C9F-3844-899848680647}"/>
              </a:ext>
            </a:extLst>
          </p:cNvPr>
          <p:cNvSpPr>
            <a:spLocks noGrp="1"/>
          </p:cNvSpPr>
          <p:nvPr>
            <p:ph type="ctrTitle"/>
          </p:nvPr>
        </p:nvSpPr>
        <p:spPr/>
        <p:txBody>
          <a:bodyPr/>
          <a:lstStyle/>
          <a:p>
            <a:r>
              <a:rPr lang="en-US" dirty="0"/>
              <a:t>Variable Selection</a:t>
            </a:r>
          </a:p>
        </p:txBody>
      </p:sp>
    </p:spTree>
    <p:extLst>
      <p:ext uri="{BB962C8B-B14F-4D97-AF65-F5344CB8AC3E}">
        <p14:creationId xmlns:p14="http://schemas.microsoft.com/office/powerpoint/2010/main" val="2142142636"/>
      </p:ext>
    </p:extLst>
  </p:cSld>
  <p:clrMapOvr>
    <a:masterClrMapping/>
  </p:clrMapOvr>
</p:sld>
</file>

<file path=ppt/theme/theme1.xml><?xml version="1.0" encoding="utf-8"?>
<a:theme xmlns:a="http://schemas.openxmlformats.org/drawingml/2006/main" name="1_EMORY+CHOA_PPT_template">
  <a:themeElements>
    <a:clrScheme name="CHOA">
      <a:dk1>
        <a:sysClr val="windowText" lastClr="000000"/>
      </a:dk1>
      <a:lt1>
        <a:sysClr val="window" lastClr="FFFFFF"/>
      </a:lt1>
      <a:dk2>
        <a:srgbClr val="000000"/>
      </a:dk2>
      <a:lt2>
        <a:srgbClr val="FFFFFF"/>
      </a:lt2>
      <a:accent1>
        <a:srgbClr val="72BF44"/>
      </a:accent1>
      <a:accent2>
        <a:srgbClr val="BD2F92"/>
      </a:accent2>
      <a:accent3>
        <a:srgbClr val="4BBBEB"/>
      </a:accent3>
      <a:accent4>
        <a:srgbClr val="F58220"/>
      </a:accent4>
      <a:accent5>
        <a:srgbClr val="005DA4"/>
      </a:accent5>
      <a:accent6>
        <a:srgbClr val="FFDD00"/>
      </a:accent6>
      <a:hlink>
        <a:srgbClr val="00A94F"/>
      </a:hlink>
      <a:folHlink>
        <a:srgbClr val="4BBBEB"/>
      </a:folHlink>
    </a:clrScheme>
    <a:fontScheme name="CHOA fonts">
      <a:majorFont>
        <a:latin typeface="Arial Rounded MT Bold"/>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2362</TotalTime>
  <Words>4878</Words>
  <Application>Microsoft Office PowerPoint</Application>
  <PresentationFormat>On-screen Show (4:3)</PresentationFormat>
  <Paragraphs>731</Paragraphs>
  <Slides>55</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Aptos</vt:lpstr>
      <vt:lpstr>Arial</vt:lpstr>
      <vt:lpstr>Arial Rounded</vt:lpstr>
      <vt:lpstr>Arial Rounded MT Bold</vt:lpstr>
      <vt:lpstr>Calibri</vt:lpstr>
      <vt:lpstr>Cambria Math</vt:lpstr>
      <vt:lpstr>franklin-gothic-urw</vt:lpstr>
      <vt:lpstr>inherit</vt:lpstr>
      <vt:lpstr>interfaceregular</vt:lpstr>
      <vt:lpstr>Open Sans</vt:lpstr>
      <vt:lpstr>Söhne</vt:lpstr>
      <vt:lpstr>SourceSansPro</vt:lpstr>
      <vt:lpstr>1_EMORY+CHOA_PPT_template</vt:lpstr>
      <vt:lpstr>Simple Light</vt:lpstr>
      <vt:lpstr>Building Binary Prediction Models through Regression</vt:lpstr>
      <vt:lpstr>Outline</vt:lpstr>
      <vt:lpstr>Introduction</vt:lpstr>
      <vt:lpstr>A Brief History</vt:lpstr>
      <vt:lpstr>Introduction to Predictive Modeling</vt:lpstr>
      <vt:lpstr>Prediction Models &amp; Algorithms</vt:lpstr>
      <vt:lpstr>Uses for Prediction Models</vt:lpstr>
      <vt:lpstr>Predictive Modeling vs Hypothesis Testing</vt:lpstr>
      <vt:lpstr>Variable Selection</vt:lpstr>
      <vt:lpstr>Terms to Know</vt:lpstr>
      <vt:lpstr>Science Driven &amp; Bivariate Method</vt:lpstr>
      <vt:lpstr>Stepwise Regression</vt:lpstr>
      <vt:lpstr>Stepwise Regression</vt:lpstr>
      <vt:lpstr>Sample  Dataset</vt:lpstr>
      <vt:lpstr>Best Subset</vt:lpstr>
      <vt:lpstr>ols_step_best_subset() example</vt:lpstr>
      <vt:lpstr>Regularization Techniques</vt:lpstr>
      <vt:lpstr>Regularization Techniques</vt:lpstr>
      <vt:lpstr>Training and Validation</vt:lpstr>
      <vt:lpstr>Words to Know</vt:lpstr>
      <vt:lpstr>Words to Know</vt:lpstr>
      <vt:lpstr>Cross-validation (CV)</vt:lpstr>
      <vt:lpstr>Cross-validation General Set-up</vt:lpstr>
      <vt:lpstr>Leave-one-out Cross-validation</vt:lpstr>
      <vt:lpstr>Leave-one-out Cross-validation Results</vt:lpstr>
      <vt:lpstr>K-fold Cross-validation</vt:lpstr>
      <vt:lpstr>Stratified K-fold Cross-validation</vt:lpstr>
      <vt:lpstr>Repeated K-fold Cross-validation</vt:lpstr>
      <vt:lpstr>Choice of CV*</vt:lpstr>
      <vt:lpstr>Bootstrap Validation</vt:lpstr>
      <vt:lpstr>Bootstrap Validation Visualized</vt:lpstr>
      <vt:lpstr>Bootstrap Results</vt:lpstr>
      <vt:lpstr>CV versus Bootstrap</vt:lpstr>
      <vt:lpstr>In Summary</vt:lpstr>
      <vt:lpstr>Interpreting Results</vt:lpstr>
      <vt:lpstr>Our Model</vt:lpstr>
      <vt:lpstr>Making Scores from Coefficients</vt:lpstr>
      <vt:lpstr>Our Threshold</vt:lpstr>
      <vt:lpstr>Diagnostic Accuracy</vt:lpstr>
      <vt:lpstr>Diagnostic Accuracy</vt:lpstr>
      <vt:lpstr>Overall Model Performance </vt:lpstr>
      <vt:lpstr>Overall Model Performance</vt:lpstr>
      <vt:lpstr>Overall Model Performance</vt:lpstr>
      <vt:lpstr>Reporting Results</vt:lpstr>
      <vt:lpstr>TRIPOD</vt:lpstr>
      <vt:lpstr>Common Results to Report</vt:lpstr>
      <vt:lpstr>Special Considerations</vt:lpstr>
      <vt:lpstr>Sample Size</vt:lpstr>
      <vt:lpstr>Sample Size</vt:lpstr>
      <vt:lpstr>Missing Data</vt:lpstr>
      <vt:lpstr>Missing Data (Multiple Imputation)</vt:lpstr>
      <vt:lpstr>Missing Data</vt:lpstr>
      <vt:lpstr>Collinearity</vt:lpstr>
      <vt:lpstr>Things to Keep in Mind</vt:lpstr>
      <vt:lpstr>Questions? Let’s discuss!</vt:lpstr>
    </vt:vector>
  </TitlesOfParts>
  <Company>CHOA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es5995</dc:creator>
  <cp:lastModifiedBy>Westbrook, Adrianna Lynn</cp:lastModifiedBy>
  <cp:revision>140</cp:revision>
  <dcterms:created xsi:type="dcterms:W3CDTF">2018-08-10T13:31:24Z</dcterms:created>
  <dcterms:modified xsi:type="dcterms:W3CDTF">2024-02-23T22:26:38Z</dcterms:modified>
</cp:coreProperties>
</file>